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activeX/activeX1.xml" ContentType="application/vnd.ms-office.activeX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84" r:id="rId8"/>
    <p:sldId id="267" r:id="rId9"/>
    <p:sldId id="264" r:id="rId10"/>
    <p:sldId id="276" r:id="rId11"/>
    <p:sldId id="268" r:id="rId12"/>
    <p:sldId id="269" r:id="rId13"/>
    <p:sldId id="270" r:id="rId14"/>
    <p:sldId id="271" r:id="rId15"/>
    <p:sldId id="274" r:id="rId16"/>
    <p:sldId id="275" r:id="rId17"/>
    <p:sldId id="286" r:id="rId18"/>
    <p:sldId id="281" r:id="rId19"/>
    <p:sldId id="282" r:id="rId20"/>
    <p:sldId id="287" r:id="rId21"/>
    <p:sldId id="291" r:id="rId22"/>
    <p:sldId id="290" r:id="rId23"/>
    <p:sldId id="289" r:id="rId24"/>
    <p:sldId id="288" r:id="rId25"/>
    <p:sldId id="285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40" autoAdjust="0"/>
    <p:restoredTop sz="94660"/>
  </p:normalViewPr>
  <p:slideViewPr>
    <p:cSldViewPr>
      <p:cViewPr varScale="1">
        <p:scale>
          <a:sx n="126" d="100"/>
          <a:sy n="126" d="100"/>
        </p:scale>
        <p:origin x="-2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activeX/activeX1.xml><?xml version="1.0" encoding="utf-8"?>
<ax:ocx xmlns:ax="http://schemas.microsoft.com/office/2006/activeX" xmlns:r="http://schemas.openxmlformats.org/officeDocument/2006/relationships" ax:classid="{7E845E2B-7E24-4C97-B19E-F4DB47BB8679}" ax:persistence="persistPropertyBag">
  <ax:ocxPr ax:name="_cx" ax:value="10583"/>
  <ax:ocxPr ax:name="_cy" ax:value="8678"/>
  <ax:ocxPr ax:name="currentSlide" ax:value="0"/>
  <ax:ocxPr ax:name="projectFile" ax:value="H:\GrantsContractResearch\halozyme\oda.icb"/>
  <ax:ocxPr ax:name="m_fileBuffer" ax:value=""/>
  <ax:ocxPr ax:name="autoPlay" ax:value="-1"/>
  <ax:ocxPr ax:name="autoOpenFileDialog" ax:value="1"/>
  <ax:ocxPr ax:name="autoPlayScript" ax:value="0"/>
  <ax:ocxPr ax:name="autoPlayScriptNum" ax:value="0"/>
  <ax:ocxPr ax:name="autoPlaySlideRange" ax:value="1-5"/>
  <ax:ocxPr ax:name="slideButtonScale" ax:value="0"/>
  <ax:ocxPr ax:name="onDisplayChange" ax:value=""/>
  <ax:ocxPr ax:name="onLoad" ax:value=""/>
  <ax:ocxPr ax:name="projectData" ax:value=""/>
</ax:ocx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E125E8-61C4-489E-A016-F180DFFB6BDE}" type="datetimeFigureOut">
              <a:rPr lang="en-US" smtClean="0"/>
              <a:pPr/>
              <a:t>6/13/2011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1465DB-E0C2-4BFA-9369-08CF1B94FF0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1465DB-E0C2-4BFA-9369-08CF1B94FF07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93F27A-1DEE-4F3F-9CAD-47DEDC5DFDD1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2651C-C76F-4A53-B80E-42AAB855B1B5}" type="datetimeFigureOut">
              <a:rPr lang="en-US" smtClean="0"/>
              <a:pPr/>
              <a:t>6/13/2011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0C896-CFFE-4D5A-BE83-2CB6E69F436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2651C-C76F-4A53-B80E-42AAB855B1B5}" type="datetimeFigureOut">
              <a:rPr lang="en-US" smtClean="0"/>
              <a:pPr/>
              <a:t>6/13/2011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0C896-CFFE-4D5A-BE83-2CB6E69F43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2651C-C76F-4A53-B80E-42AAB855B1B5}" type="datetimeFigureOut">
              <a:rPr lang="en-US" smtClean="0"/>
              <a:pPr/>
              <a:t>6/13/2011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0C896-CFFE-4D5A-BE83-2CB6E69F43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2651C-C76F-4A53-B80E-42AAB855B1B5}" type="datetimeFigureOut">
              <a:rPr lang="en-US" smtClean="0"/>
              <a:pPr/>
              <a:t>6/13/2011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0C896-CFFE-4D5A-BE83-2CB6E69F43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2651C-C76F-4A53-B80E-42AAB855B1B5}" type="datetimeFigureOut">
              <a:rPr lang="en-US" smtClean="0"/>
              <a:pPr/>
              <a:t>6/13/2011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0C896-CFFE-4D5A-BE83-2CB6E69F43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2651C-C76F-4A53-B80E-42AAB855B1B5}" type="datetimeFigureOut">
              <a:rPr lang="en-US" smtClean="0"/>
              <a:pPr/>
              <a:t>6/13/2011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0C896-CFFE-4D5A-BE83-2CB6E69F43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2651C-C76F-4A53-B80E-42AAB855B1B5}" type="datetimeFigureOut">
              <a:rPr lang="en-US" smtClean="0"/>
              <a:pPr/>
              <a:t>6/13/2011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0C896-CFFE-4D5A-BE83-2CB6E69F43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2651C-C76F-4A53-B80E-42AAB855B1B5}" type="datetimeFigureOut">
              <a:rPr lang="en-US" smtClean="0"/>
              <a:pPr/>
              <a:t>6/13/2011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0C896-CFFE-4D5A-BE83-2CB6E69F43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2651C-C76F-4A53-B80E-42AAB855B1B5}" type="datetimeFigureOut">
              <a:rPr lang="en-US" smtClean="0"/>
              <a:pPr/>
              <a:t>6/13/2011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0C896-CFFE-4D5A-BE83-2CB6E69F43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2651C-C76F-4A53-B80E-42AAB855B1B5}" type="datetimeFigureOut">
              <a:rPr lang="en-US" smtClean="0"/>
              <a:pPr/>
              <a:t>6/13/2011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0C896-CFFE-4D5A-BE83-2CB6E69F436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A192651C-C76F-4A53-B80E-42AAB855B1B5}" type="datetimeFigureOut">
              <a:rPr lang="en-US" smtClean="0"/>
              <a:pPr/>
              <a:t>6/13/2011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E5F0C896-CFFE-4D5A-BE83-2CB6E69F43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A192651C-C76F-4A53-B80E-42AAB855B1B5}" type="datetimeFigureOut">
              <a:rPr lang="en-US" smtClean="0"/>
              <a:pPr/>
              <a:t>6/13/2011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E5F0C896-CFFE-4D5A-BE83-2CB6E69F436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\\10.0.0.254\andy\training%20course\BMS_07_04\final\proteindesign.m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10.0.0.254\andy\training%20course\BMS_07_04\final\protprotdock.mpg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6.jpeg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Predicting Molecular Association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Ruben Abagyan Ph.D.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800600" y="5410200"/>
            <a:ext cx="426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Predicting protein-protein interaction sites</a:t>
            </a:r>
          </a:p>
          <a:p>
            <a:r>
              <a:rPr lang="en-US" dirty="0" smtClean="0"/>
              <a:t>Protein-protein docking</a:t>
            </a:r>
          </a:p>
          <a:p>
            <a:r>
              <a:rPr lang="en-US" dirty="0" smtClean="0"/>
              <a:t>Loop modeling</a:t>
            </a:r>
          </a:p>
          <a:p>
            <a:r>
              <a:rPr lang="en-US" dirty="0" smtClean="0"/>
              <a:t>Protein design</a:t>
            </a:r>
            <a:endParaRPr lang="en-US" dirty="0"/>
          </a:p>
        </p:txBody>
      </p:sp>
      <p:pic>
        <p:nvPicPr>
          <p:cNvPr id="5" name="Picture 5" descr="TyrR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228600"/>
            <a:ext cx="3790950" cy="2800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1"/>
                </a:solidFill>
              </a:rPr>
              <a:t>Detailed </a:t>
            </a:r>
            <a:r>
              <a:rPr lang="en-US" i="1" dirty="0" err="1" smtClean="0">
                <a:solidFill>
                  <a:schemeClr val="accent1"/>
                </a:solidFill>
              </a:rPr>
              <a:t>ab</a:t>
            </a:r>
            <a:r>
              <a:rPr lang="en-US" i="1" dirty="0" smtClean="0">
                <a:solidFill>
                  <a:schemeClr val="accent1"/>
                </a:solidFill>
              </a:rPr>
              <a:t> initio </a:t>
            </a:r>
            <a:r>
              <a:rPr lang="en-US" dirty="0" smtClean="0">
                <a:solidFill>
                  <a:schemeClr val="accent1"/>
                </a:solidFill>
              </a:rPr>
              <a:t>Prediction of </a:t>
            </a:r>
            <a:r>
              <a:rPr lang="en-US" dirty="0" err="1" smtClean="0">
                <a:solidFill>
                  <a:schemeClr val="accent1"/>
                </a:solidFill>
              </a:rPr>
              <a:t>Lysozyme</a:t>
            </a:r>
            <a:r>
              <a:rPr lang="en-US" dirty="0" smtClean="0">
                <a:solidFill>
                  <a:schemeClr val="accent1"/>
                </a:solidFill>
              </a:rPr>
              <a:t>-Antibody </a:t>
            </a: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524000"/>
            <a:ext cx="1989027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114800" y="2590800"/>
            <a:ext cx="4419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Prediction of </a:t>
            </a:r>
            <a:r>
              <a:rPr lang="en-US" dirty="0" err="1" smtClean="0"/>
              <a:t>uncomplexed</a:t>
            </a:r>
            <a:r>
              <a:rPr lang="en-US" dirty="0" smtClean="0"/>
              <a:t> </a:t>
            </a:r>
            <a:r>
              <a:rPr lang="en-US" dirty="0" err="1" smtClean="0"/>
              <a:t>lysozyme</a:t>
            </a:r>
            <a:r>
              <a:rPr lang="en-US" dirty="0"/>
              <a:t> </a:t>
            </a:r>
            <a:r>
              <a:rPr lang="en-US" dirty="0" smtClean="0"/>
              <a:t>to the HyHel5 antibody</a:t>
            </a:r>
          </a:p>
          <a:p>
            <a:pPr lvl="0">
              <a:buFont typeface="Arial" pitchFamily="34" charset="0"/>
              <a:buChar char="•"/>
            </a:pPr>
            <a:r>
              <a:rPr lang="en-US" b="0" dirty="0" smtClean="0">
                <a:solidFill>
                  <a:schemeClr val="tx1"/>
                </a:solidFill>
                <a:latin typeface="+mn-lt"/>
              </a:rPr>
              <a:t> Explicit All Atom docking and flexible side-chain refinement</a:t>
            </a:r>
          </a:p>
          <a:p>
            <a:pPr lvl="0">
              <a:buFont typeface="Arial" pitchFamily="34" charset="0"/>
              <a:buChar char="•"/>
            </a:pPr>
            <a:r>
              <a:rPr lang="en-US" dirty="0" smtClean="0"/>
              <a:t> 1.6 </a:t>
            </a:r>
            <a:r>
              <a:rPr lang="en-US" b="0" dirty="0" smtClean="0">
                <a:solidFill>
                  <a:schemeClr val="tx1"/>
                </a:solidFill>
                <a:latin typeface="+mn-lt"/>
              </a:rPr>
              <a:t> Å accuracy</a:t>
            </a:r>
            <a:endParaRPr lang="en-US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4572000"/>
            <a:ext cx="218807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86200" y="5943600"/>
            <a:ext cx="4953000" cy="807719"/>
          </a:xfrm>
        </p:spPr>
        <p:txBody>
          <a:bodyPr/>
          <a:lstStyle/>
          <a:p>
            <a:r>
              <a:rPr lang="en-US" dirty="0" err="1" smtClean="0"/>
              <a:t>Totrov</a:t>
            </a:r>
            <a:r>
              <a:rPr lang="en-US" dirty="0" smtClean="0"/>
              <a:t> and Abagyan </a:t>
            </a:r>
            <a:r>
              <a:rPr lang="en-US" b="1" dirty="0" smtClean="0"/>
              <a:t>Detailed </a:t>
            </a:r>
            <a:r>
              <a:rPr lang="en-US" b="1" dirty="0" err="1" smtClean="0"/>
              <a:t>Ab</a:t>
            </a:r>
            <a:r>
              <a:rPr lang="en-US" b="1" dirty="0" smtClean="0"/>
              <a:t> initio Prediction of </a:t>
            </a:r>
            <a:r>
              <a:rPr lang="en-US" b="1" dirty="0" err="1" smtClean="0"/>
              <a:t>Lysozyme</a:t>
            </a:r>
            <a:r>
              <a:rPr lang="en-US" b="1" dirty="0" smtClean="0"/>
              <a:t>-Antibody Complex With 1.6 Accuracy</a:t>
            </a:r>
            <a:r>
              <a:rPr lang="en-US" dirty="0" smtClean="0"/>
              <a:t> </a:t>
            </a:r>
            <a:r>
              <a:rPr lang="en-US" i="1" dirty="0" smtClean="0"/>
              <a:t>Nature Structural Biology</a:t>
            </a:r>
            <a:r>
              <a:rPr lang="en-US" dirty="0" smtClean="0"/>
              <a:t> 1, 259-263 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ChangeArrowheads="1"/>
          </p:cNvSpPr>
          <p:nvPr/>
        </p:nvSpPr>
        <p:spPr bwMode="auto">
          <a:xfrm>
            <a:off x="457200" y="0"/>
            <a:ext cx="8458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200" dirty="0">
                <a:solidFill>
                  <a:schemeClr val="accent1"/>
                </a:solidFill>
                <a:latin typeface="+mj-lt"/>
              </a:rPr>
              <a:t>A faster model:  Atoms to Grids</a:t>
            </a:r>
            <a:endParaRPr lang="en-US" sz="4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1924" name="Rectangle 4"/>
          <p:cNvSpPr>
            <a:spLocks noChangeArrowheads="1"/>
          </p:cNvSpPr>
          <p:nvPr/>
        </p:nvSpPr>
        <p:spPr bwMode="auto">
          <a:xfrm>
            <a:off x="609600" y="3276600"/>
            <a:ext cx="4876800" cy="338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b="1" dirty="0">
                <a:solidFill>
                  <a:schemeClr val="accent1"/>
                </a:solidFill>
                <a:latin typeface="Arial Unicode MS" pitchFamily="34" charset="-128"/>
              </a:rPr>
              <a:t> Atoms-to-Grids docking</a:t>
            </a:r>
          </a:p>
          <a:p>
            <a:pPr eaLnBrk="1" hangingPunct="1"/>
            <a:endParaRPr lang="en-US" sz="1600" b="1" dirty="0">
              <a:solidFill>
                <a:schemeClr val="accent2"/>
              </a:solidFill>
              <a:latin typeface="Arial Unicode MS" pitchFamily="34" charset="-128"/>
            </a:endParaRPr>
          </a:p>
          <a:p>
            <a:pPr eaLnBrk="1" hangingPunct="1">
              <a:buFontTx/>
              <a:buChar char="•"/>
            </a:pPr>
            <a:r>
              <a:rPr lang="en-US" sz="1600" b="1" dirty="0">
                <a:latin typeface="Arial Unicode MS" pitchFamily="34" charset="-128"/>
              </a:rPr>
              <a:t> </a:t>
            </a:r>
            <a:r>
              <a:rPr lang="en-US" sz="1800" dirty="0">
                <a:latin typeface="Arial Unicode MS" pitchFamily="34" charset="-128"/>
              </a:rPr>
              <a:t>One molecule is </a:t>
            </a:r>
            <a:r>
              <a:rPr lang="en-US" sz="1800" i="1" dirty="0">
                <a:latin typeface="Arial Unicode MS" pitchFamily="34" charset="-128"/>
              </a:rPr>
              <a:t>static</a:t>
            </a:r>
            <a:r>
              <a:rPr lang="en-US" sz="1800" dirty="0">
                <a:latin typeface="Arial Unicode MS" pitchFamily="34" charset="-128"/>
              </a:rPr>
              <a:t> (</a:t>
            </a:r>
            <a:r>
              <a:rPr lang="en-US" sz="1800" i="1" dirty="0">
                <a:latin typeface="Arial Unicode MS" pitchFamily="34" charset="-128"/>
              </a:rPr>
              <a:t>receptor</a:t>
            </a:r>
            <a:r>
              <a:rPr lang="en-US" sz="1800" dirty="0">
                <a:latin typeface="Arial Unicode MS" pitchFamily="34" charset="-128"/>
              </a:rPr>
              <a:t>) and is represented by grid potentials</a:t>
            </a:r>
          </a:p>
          <a:p>
            <a:pPr eaLnBrk="1" hangingPunct="1">
              <a:buFontTx/>
              <a:buChar char="•"/>
            </a:pPr>
            <a:r>
              <a:rPr lang="en-US" sz="1800" dirty="0">
                <a:latin typeface="Arial Unicode MS" pitchFamily="34" charset="-128"/>
              </a:rPr>
              <a:t> </a:t>
            </a:r>
            <a:r>
              <a:rPr lang="en-US" sz="1800" i="1" dirty="0">
                <a:latin typeface="Arial Unicode MS" pitchFamily="34" charset="-128"/>
              </a:rPr>
              <a:t>Pros</a:t>
            </a:r>
            <a:r>
              <a:rPr lang="en-US" sz="1800" dirty="0">
                <a:latin typeface="Arial Unicode MS" pitchFamily="34" charset="-128"/>
              </a:rPr>
              <a:t>: energy calculation time does not depend on the receptor size; induced fit can be partially approximated by </a:t>
            </a:r>
            <a:r>
              <a:rPr lang="en-US" sz="1800" i="1" dirty="0">
                <a:latin typeface="Arial Unicode MS" pitchFamily="34" charset="-128"/>
              </a:rPr>
              <a:t>soft grids</a:t>
            </a:r>
            <a:endParaRPr lang="en-US" sz="1800" dirty="0">
              <a:latin typeface="Arial Unicode MS" pitchFamily="34" charset="-128"/>
            </a:endParaRPr>
          </a:p>
          <a:p>
            <a:pPr eaLnBrk="1" hangingPunct="1">
              <a:buFontTx/>
              <a:buChar char="•"/>
            </a:pPr>
            <a:r>
              <a:rPr lang="en-US" sz="1800" dirty="0">
                <a:latin typeface="Arial Unicode MS" pitchFamily="34" charset="-128"/>
              </a:rPr>
              <a:t> </a:t>
            </a:r>
            <a:r>
              <a:rPr lang="en-US" sz="1800" i="1" dirty="0">
                <a:latin typeface="Arial Unicode MS" pitchFamily="34" charset="-128"/>
              </a:rPr>
              <a:t>Cons</a:t>
            </a:r>
            <a:r>
              <a:rPr lang="en-US" sz="1800" dirty="0">
                <a:latin typeface="Arial Unicode MS" pitchFamily="34" charset="-128"/>
              </a:rPr>
              <a:t>: non-symmetrical, some energy terms have to be adapted/simplified for grid representation.</a:t>
            </a:r>
          </a:p>
          <a:p>
            <a:pPr eaLnBrk="1" hangingPunct="1">
              <a:buFontTx/>
              <a:buChar char="•"/>
            </a:pPr>
            <a:endParaRPr lang="en-US" sz="1800" b="1" dirty="0">
              <a:latin typeface="Arial Unicode MS" pitchFamily="34" charset="-128"/>
            </a:endParaRPr>
          </a:p>
          <a:p>
            <a:pPr eaLnBrk="1" hangingPunct="1"/>
            <a:endParaRPr lang="en-US" sz="1800" b="1" dirty="0">
              <a:latin typeface="Arial Unicode MS" pitchFamily="34" charset="-128"/>
            </a:endParaRPr>
          </a:p>
        </p:txBody>
      </p:sp>
      <p:sp>
        <p:nvSpPr>
          <p:cNvPr id="81925" name="Rectangle 5"/>
          <p:cNvSpPr>
            <a:spLocks noChangeArrowheads="1"/>
          </p:cNvSpPr>
          <p:nvPr/>
        </p:nvSpPr>
        <p:spPr bwMode="auto">
          <a:xfrm>
            <a:off x="685800" y="1676400"/>
            <a:ext cx="52578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b="1" dirty="0">
                <a:solidFill>
                  <a:schemeClr val="accent1"/>
                </a:solidFill>
                <a:latin typeface="Arial Unicode MS" pitchFamily="34" charset="-128"/>
              </a:rPr>
              <a:t>Atoms-to-Atoms docking:</a:t>
            </a:r>
          </a:p>
          <a:p>
            <a:pPr eaLnBrk="1" hangingPunct="1">
              <a:buFontTx/>
              <a:buChar char="•"/>
            </a:pPr>
            <a:r>
              <a:rPr lang="en-US" sz="1800" i="1" dirty="0">
                <a:latin typeface="Arial Unicode MS" pitchFamily="34" charset="-128"/>
              </a:rPr>
              <a:t>Pros</a:t>
            </a:r>
            <a:r>
              <a:rPr lang="en-US" sz="1800" dirty="0">
                <a:latin typeface="Arial Unicode MS" pitchFamily="34" charset="-128"/>
              </a:rPr>
              <a:t>: symmetrical, explicit flexibility can be introduced for both molecules</a:t>
            </a:r>
          </a:p>
          <a:p>
            <a:pPr eaLnBrk="1" hangingPunct="1">
              <a:buFontTx/>
              <a:buChar char="•"/>
            </a:pPr>
            <a:r>
              <a:rPr lang="en-US" sz="1800" i="1" dirty="0">
                <a:latin typeface="Arial Unicode MS" pitchFamily="34" charset="-128"/>
              </a:rPr>
              <a:t>Cons</a:t>
            </a:r>
            <a:r>
              <a:rPr lang="en-US" sz="1800" dirty="0">
                <a:latin typeface="Arial Unicode MS" pitchFamily="34" charset="-128"/>
              </a:rPr>
              <a:t>: extremely time-consuming, scales poorly with the size</a:t>
            </a:r>
            <a:endParaRPr lang="en-US" b="1" dirty="0">
              <a:solidFill>
                <a:schemeClr val="accent2"/>
              </a:solidFill>
              <a:latin typeface="Arial Unicode MS" pitchFamily="34" charset="-128"/>
            </a:endParaRPr>
          </a:p>
          <a:p>
            <a:pPr eaLnBrk="1" hangingPunct="1"/>
            <a:endParaRPr lang="en-US" b="1" dirty="0">
              <a:latin typeface="Arial Unicode MS" pitchFamily="34" charset="-128"/>
            </a:endParaRPr>
          </a:p>
        </p:txBody>
      </p:sp>
      <p:pic>
        <p:nvPicPr>
          <p:cNvPr id="8192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7988" y="2362200"/>
            <a:ext cx="3656012" cy="360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ChangeArrowheads="1"/>
          </p:cNvSpPr>
          <p:nvPr/>
        </p:nvSpPr>
        <p:spPr bwMode="auto">
          <a:xfrm>
            <a:off x="457200" y="0"/>
            <a:ext cx="8458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200" dirty="0">
                <a:solidFill>
                  <a:schemeClr val="accent1"/>
                </a:solidFill>
                <a:latin typeface="Arial" charset="0"/>
              </a:rPr>
              <a:t>Multiple start MC global optimization</a:t>
            </a:r>
            <a:endParaRPr lang="en-US" sz="4000" b="1" dirty="0">
              <a:solidFill>
                <a:schemeClr val="accent1"/>
              </a:solidFill>
              <a:latin typeface="Arial Unicode MS" pitchFamily="34" charset="-128"/>
            </a:endParaRPr>
          </a:p>
        </p:txBody>
      </p:sp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304800" y="2057400"/>
            <a:ext cx="3810000" cy="3914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Char char="•"/>
            </a:pPr>
            <a:r>
              <a:rPr lang="en-US" sz="1800" dirty="0" smtClean="0">
                <a:latin typeface="Arial Unicode MS" pitchFamily="34" charset="-128"/>
              </a:rPr>
              <a:t> Stochastic </a:t>
            </a:r>
            <a:r>
              <a:rPr lang="en-US" sz="1800" dirty="0">
                <a:latin typeface="Arial Unicode MS" pitchFamily="34" charset="-128"/>
              </a:rPr>
              <a:t>search good for local sampling, but diffusion gets slow on larger scale (d~</a:t>
            </a:r>
            <a:r>
              <a:rPr lang="en-US" sz="1800" dirty="0">
                <a:latin typeface="Arial Unicode MS" pitchFamily="34" charset="-128"/>
                <a:sym typeface="Symbol" pitchFamily="18" charset="2"/>
              </a:rPr>
              <a:t>t)</a:t>
            </a:r>
          </a:p>
          <a:p>
            <a:pPr eaLnBrk="1" hangingPunct="1">
              <a:lnSpc>
                <a:spcPct val="120000"/>
              </a:lnSpc>
              <a:buFontTx/>
              <a:buChar char="•"/>
            </a:pPr>
            <a:r>
              <a:rPr lang="en-US" sz="1800" dirty="0" smtClean="0">
                <a:latin typeface="Arial Unicode MS" pitchFamily="34" charset="-128"/>
                <a:sym typeface="Symbol" pitchFamily="18" charset="2"/>
              </a:rPr>
              <a:t> Pre-generate </a:t>
            </a:r>
            <a:r>
              <a:rPr lang="en-US" sz="1800" dirty="0">
                <a:latin typeface="Arial Unicode MS" pitchFamily="34" charset="-128"/>
                <a:sym typeface="Symbol" pitchFamily="18" charset="2"/>
              </a:rPr>
              <a:t>starting points spread evenly around receptor and </a:t>
            </a:r>
            <a:r>
              <a:rPr lang="en-US" sz="1800" dirty="0" err="1">
                <a:latin typeface="Arial Unicode MS" pitchFamily="34" charset="-128"/>
                <a:sym typeface="Symbol" pitchFamily="18" charset="2"/>
              </a:rPr>
              <a:t>ligand</a:t>
            </a:r>
            <a:r>
              <a:rPr lang="en-US" sz="1800" dirty="0">
                <a:latin typeface="Arial Unicode MS" pitchFamily="34" charset="-128"/>
                <a:sym typeface="Symbol" pitchFamily="18" charset="2"/>
              </a:rPr>
              <a:t> (Fig a)</a:t>
            </a:r>
          </a:p>
          <a:p>
            <a:pPr eaLnBrk="1" hangingPunct="1">
              <a:lnSpc>
                <a:spcPct val="120000"/>
              </a:lnSpc>
              <a:buFontTx/>
              <a:buChar char="•"/>
            </a:pPr>
            <a:r>
              <a:rPr lang="en-US" sz="1800" dirty="0" smtClean="0">
                <a:latin typeface="Arial Unicode MS" pitchFamily="34" charset="-128"/>
                <a:sym typeface="Symbol" pitchFamily="18" charset="2"/>
              </a:rPr>
              <a:t> Match </a:t>
            </a:r>
            <a:r>
              <a:rPr lang="en-US" sz="1800" dirty="0">
                <a:latin typeface="Arial Unicode MS" pitchFamily="34" charset="-128"/>
                <a:sym typeface="Symbol" pitchFamily="18" charset="2"/>
              </a:rPr>
              <a:t>each starting point on receptor (</a:t>
            </a:r>
            <a:r>
              <a:rPr lang="en-US" sz="1800" i="1" dirty="0">
                <a:latin typeface="Arial Unicode MS" pitchFamily="34" charset="-128"/>
                <a:sym typeface="Symbol" pitchFamily="18" charset="2"/>
              </a:rPr>
              <a:t>N</a:t>
            </a:r>
            <a:r>
              <a:rPr lang="en-US" sz="1800" i="1" baseline="-25000" dirty="0">
                <a:latin typeface="Arial Unicode MS" pitchFamily="34" charset="-128"/>
                <a:sym typeface="Symbol" pitchFamily="18" charset="2"/>
              </a:rPr>
              <a:t>r</a:t>
            </a:r>
            <a:r>
              <a:rPr lang="en-US" sz="1800" dirty="0">
                <a:latin typeface="Arial Unicode MS" pitchFamily="34" charset="-128"/>
                <a:sym typeface="Symbol" pitchFamily="18" charset="2"/>
              </a:rPr>
              <a:t>) with each starting point on </a:t>
            </a:r>
            <a:r>
              <a:rPr lang="en-US" sz="1800" dirty="0" err="1">
                <a:latin typeface="Arial Unicode MS" pitchFamily="34" charset="-128"/>
                <a:sym typeface="Symbol" pitchFamily="18" charset="2"/>
              </a:rPr>
              <a:t>ligand</a:t>
            </a:r>
            <a:r>
              <a:rPr lang="en-US" sz="1800" dirty="0">
                <a:latin typeface="Arial Unicode MS" pitchFamily="34" charset="-128"/>
                <a:sym typeface="Symbol" pitchFamily="18" charset="2"/>
              </a:rPr>
              <a:t> (</a:t>
            </a:r>
            <a:r>
              <a:rPr lang="en-US" sz="1800" i="1" dirty="0" err="1">
                <a:latin typeface="Arial Unicode MS" pitchFamily="34" charset="-128"/>
                <a:sym typeface="Symbol" pitchFamily="18" charset="2"/>
              </a:rPr>
              <a:t>N</a:t>
            </a:r>
            <a:r>
              <a:rPr lang="en-US" sz="1800" i="1" baseline="-25000" dirty="0" err="1">
                <a:latin typeface="Arial Unicode MS" pitchFamily="34" charset="-128"/>
                <a:sym typeface="Symbol" pitchFamily="18" charset="2"/>
              </a:rPr>
              <a:t>l</a:t>
            </a:r>
            <a:r>
              <a:rPr lang="en-US" sz="1800" dirty="0">
                <a:latin typeface="Arial Unicode MS" pitchFamily="34" charset="-128"/>
                <a:sym typeface="Symbol" pitchFamily="18" charset="2"/>
              </a:rPr>
              <a:t>) (Fig b)</a:t>
            </a:r>
          </a:p>
          <a:p>
            <a:pPr eaLnBrk="1" hangingPunct="1">
              <a:lnSpc>
                <a:spcPct val="120000"/>
              </a:lnSpc>
              <a:buFontTx/>
              <a:buChar char="•"/>
            </a:pPr>
            <a:r>
              <a:rPr lang="en-US" sz="1800" dirty="0" smtClean="0">
                <a:latin typeface="Arial Unicode MS" pitchFamily="34" charset="-128"/>
                <a:sym typeface="Symbol" pitchFamily="18" charset="2"/>
              </a:rPr>
              <a:t> Six </a:t>
            </a:r>
            <a:r>
              <a:rPr lang="en-US" sz="1800" dirty="0">
                <a:latin typeface="Arial Unicode MS" pitchFamily="34" charset="-128"/>
                <a:sym typeface="Symbol" pitchFamily="18" charset="2"/>
              </a:rPr>
              <a:t>rotations around the match axis, for a total of </a:t>
            </a:r>
            <a:r>
              <a:rPr lang="en-US" sz="1800" i="1" dirty="0">
                <a:latin typeface="Arial Unicode MS" pitchFamily="34" charset="-128"/>
                <a:sym typeface="Symbol" pitchFamily="18" charset="2"/>
              </a:rPr>
              <a:t>6 N</a:t>
            </a:r>
            <a:r>
              <a:rPr lang="en-US" sz="1800" i="1" baseline="-25000" dirty="0">
                <a:latin typeface="Arial Unicode MS" pitchFamily="34" charset="-128"/>
                <a:sym typeface="Symbol" pitchFamily="18" charset="2"/>
              </a:rPr>
              <a:t>r </a:t>
            </a:r>
            <a:r>
              <a:rPr lang="en-US" sz="1800" i="1" dirty="0" err="1">
                <a:latin typeface="Arial Unicode MS" pitchFamily="34" charset="-128"/>
                <a:sym typeface="Symbol" pitchFamily="18" charset="2"/>
              </a:rPr>
              <a:t>N</a:t>
            </a:r>
            <a:r>
              <a:rPr lang="en-US" sz="1800" i="1" baseline="-25000" dirty="0" err="1">
                <a:latin typeface="Arial Unicode MS" pitchFamily="34" charset="-128"/>
                <a:sym typeface="Symbol" pitchFamily="18" charset="2"/>
              </a:rPr>
              <a:t>l</a:t>
            </a:r>
            <a:r>
              <a:rPr lang="en-US" sz="1800" i="1" baseline="-25000" dirty="0">
                <a:latin typeface="Arial Unicode MS" pitchFamily="34" charset="-128"/>
                <a:sym typeface="Symbol" pitchFamily="18" charset="2"/>
              </a:rPr>
              <a:t> </a:t>
            </a:r>
            <a:r>
              <a:rPr lang="en-US" sz="1800" dirty="0">
                <a:latin typeface="Arial Unicode MS" pitchFamily="34" charset="-128"/>
                <a:sym typeface="Symbol" pitchFamily="18" charset="2"/>
              </a:rPr>
              <a:t> starting configurations</a:t>
            </a:r>
            <a:endParaRPr lang="en-US" sz="1800" i="1" baseline="-25000" dirty="0">
              <a:latin typeface="Arial Unicode MS" pitchFamily="34" charset="-128"/>
              <a:sym typeface="Symbol" pitchFamily="18" charset="2"/>
            </a:endParaRPr>
          </a:p>
        </p:txBody>
      </p:sp>
      <p:pic>
        <p:nvPicPr>
          <p:cNvPr id="8294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362200"/>
            <a:ext cx="4149725" cy="348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50" name="Rectangle 6"/>
          <p:cNvSpPr>
            <a:spLocks noChangeArrowheads="1"/>
          </p:cNvSpPr>
          <p:nvPr/>
        </p:nvSpPr>
        <p:spPr bwMode="auto">
          <a:xfrm>
            <a:off x="4572000" y="4419600"/>
            <a:ext cx="381000" cy="6858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419600" y="5181600"/>
            <a:ext cx="838200" cy="990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ChangeArrowheads="1"/>
          </p:cNvSpPr>
          <p:nvPr/>
        </p:nvSpPr>
        <p:spPr bwMode="auto">
          <a:xfrm>
            <a:off x="457200" y="0"/>
            <a:ext cx="8458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200" dirty="0">
                <a:solidFill>
                  <a:schemeClr val="accent1"/>
                </a:solidFill>
                <a:latin typeface="+mj-lt"/>
              </a:rPr>
              <a:t>Optimized scoring of docked solutions</a:t>
            </a:r>
            <a:endParaRPr lang="en-US" sz="40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3972" name="Rectangle 4"/>
          <p:cNvSpPr>
            <a:spLocks noChangeArrowheads="1"/>
          </p:cNvSpPr>
          <p:nvPr/>
        </p:nvSpPr>
        <p:spPr bwMode="auto">
          <a:xfrm>
            <a:off x="381000" y="1752600"/>
            <a:ext cx="3810000" cy="3527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Tx/>
              <a:buChar char="•"/>
            </a:pPr>
            <a:r>
              <a:rPr lang="en-US" sz="1800" dirty="0" smtClean="0">
                <a:latin typeface="Arial Unicode MS" pitchFamily="34" charset="-128"/>
                <a:sym typeface="Symbol" pitchFamily="18" charset="2"/>
              </a:rPr>
              <a:t> Scoring </a:t>
            </a:r>
            <a:r>
              <a:rPr lang="en-US" sz="1800" dirty="0">
                <a:latin typeface="Arial Unicode MS" pitchFamily="34" charset="-128"/>
                <a:sym typeface="Symbol" pitchFamily="18" charset="2"/>
              </a:rPr>
              <a:t>function including the grid terms and three ASA-based </a:t>
            </a:r>
            <a:r>
              <a:rPr lang="en-US" sz="1800" dirty="0" err="1">
                <a:latin typeface="Arial Unicode MS" pitchFamily="34" charset="-128"/>
                <a:sym typeface="Symbol" pitchFamily="18" charset="2"/>
              </a:rPr>
              <a:t>solvation</a:t>
            </a:r>
            <a:r>
              <a:rPr lang="en-US" sz="1800" dirty="0">
                <a:latin typeface="Arial Unicode MS" pitchFamily="34" charset="-128"/>
                <a:sym typeface="Symbol" pitchFamily="18" charset="2"/>
              </a:rPr>
              <a:t> components - polar, aliphatic and aromatic </a:t>
            </a:r>
          </a:p>
          <a:p>
            <a:pPr eaLnBrk="1" hangingPunct="1">
              <a:lnSpc>
                <a:spcPct val="120000"/>
              </a:lnSpc>
              <a:buFontTx/>
              <a:buChar char="•"/>
            </a:pPr>
            <a:r>
              <a:rPr lang="en-US" sz="1800" dirty="0" smtClean="0">
                <a:latin typeface="Arial Unicode MS" pitchFamily="34" charset="-128"/>
                <a:sym typeface="Symbol" pitchFamily="18" charset="2"/>
              </a:rPr>
              <a:t> Term </a:t>
            </a:r>
            <a:r>
              <a:rPr lang="en-US" sz="1800" dirty="0">
                <a:latin typeface="Arial Unicode MS" pitchFamily="34" charset="-128"/>
                <a:sym typeface="Symbol" pitchFamily="18" charset="2"/>
              </a:rPr>
              <a:t>contributions weighted:</a:t>
            </a:r>
          </a:p>
          <a:p>
            <a:pPr eaLnBrk="1" hangingPunct="1">
              <a:lnSpc>
                <a:spcPct val="120000"/>
              </a:lnSpc>
            </a:pPr>
            <a:r>
              <a:rPr lang="en-US" sz="1800" dirty="0">
                <a:latin typeface="Arial Unicode MS" pitchFamily="34" charset="-128"/>
                <a:sym typeface="Symbol" pitchFamily="18" charset="2"/>
              </a:rPr>
              <a:t>E=</a:t>
            </a:r>
            <a:r>
              <a:rPr lang="en-US" sz="1800" dirty="0" err="1">
                <a:latin typeface="Arial Unicode MS" pitchFamily="34" charset="-128"/>
                <a:sym typeface="Symbol" pitchFamily="18" charset="2"/>
              </a:rPr>
              <a:t>E</a:t>
            </a:r>
            <a:r>
              <a:rPr lang="en-US" sz="1800" baseline="-25000" dirty="0" err="1">
                <a:latin typeface="Arial Unicode MS" pitchFamily="34" charset="-128"/>
                <a:sym typeface="Symbol" pitchFamily="18" charset="2"/>
              </a:rPr>
              <a:t>vw</a:t>
            </a:r>
            <a:r>
              <a:rPr lang="en-US" sz="1800" dirty="0" err="1">
                <a:latin typeface="Arial Unicode MS" pitchFamily="34" charset="-128"/>
                <a:sym typeface="Symbol" pitchFamily="18" charset="2"/>
              </a:rPr>
              <a:t>+E</a:t>
            </a:r>
            <a:r>
              <a:rPr lang="en-US" sz="1800" baseline="-25000" dirty="0" err="1">
                <a:latin typeface="Arial Unicode MS" pitchFamily="34" charset="-128"/>
                <a:sym typeface="Symbol" pitchFamily="18" charset="2"/>
              </a:rPr>
              <a:t>el</a:t>
            </a:r>
            <a:r>
              <a:rPr lang="en-US" sz="1800" dirty="0">
                <a:latin typeface="Arial Unicode MS" pitchFamily="34" charset="-128"/>
                <a:sym typeface="Symbol" pitchFamily="18" charset="2"/>
              </a:rPr>
              <a:t>+</a:t>
            </a:r>
            <a:r>
              <a:rPr lang="en-US" sz="1800" dirty="0" err="1">
                <a:latin typeface="Arial Unicode MS" pitchFamily="34" charset="-128"/>
                <a:sym typeface="Symbol" pitchFamily="18" charset="2"/>
              </a:rPr>
              <a:t>E</a:t>
            </a:r>
            <a:r>
              <a:rPr lang="en-US" sz="1800" baseline="-25000" dirty="0" err="1">
                <a:latin typeface="Arial Unicode MS" pitchFamily="34" charset="-128"/>
                <a:sym typeface="Symbol" pitchFamily="18" charset="2"/>
              </a:rPr>
              <a:t>hb</a:t>
            </a:r>
            <a:r>
              <a:rPr lang="en-US" sz="1800" dirty="0">
                <a:latin typeface="Arial Unicode MS" pitchFamily="34" charset="-128"/>
                <a:sym typeface="Symbol" pitchFamily="18" charset="2"/>
              </a:rPr>
              <a:t>+</a:t>
            </a:r>
            <a:r>
              <a:rPr lang="en-US" sz="1800" dirty="0" err="1">
                <a:latin typeface="Arial Unicode MS" pitchFamily="34" charset="-128"/>
                <a:sym typeface="Symbol" pitchFamily="18" charset="2"/>
              </a:rPr>
              <a:t>E</a:t>
            </a:r>
            <a:r>
              <a:rPr lang="en-US" sz="1800" baseline="-25000" dirty="0" err="1">
                <a:latin typeface="Arial Unicode MS" pitchFamily="34" charset="-128"/>
                <a:sym typeface="Symbol" pitchFamily="18" charset="2"/>
              </a:rPr>
              <a:t>pol</a:t>
            </a:r>
            <a:r>
              <a:rPr lang="en-US" sz="1800" dirty="0">
                <a:latin typeface="Arial Unicode MS" pitchFamily="34" charset="-128"/>
                <a:sym typeface="Symbol" pitchFamily="18" charset="2"/>
              </a:rPr>
              <a:t>+E</a:t>
            </a:r>
            <a:r>
              <a:rPr lang="en-US" sz="1800" baseline="-25000" dirty="0">
                <a:latin typeface="Arial Unicode MS" pitchFamily="34" charset="-128"/>
                <a:sym typeface="Symbol" pitchFamily="18" charset="2"/>
              </a:rPr>
              <a:t>ar</a:t>
            </a:r>
            <a:r>
              <a:rPr lang="en-US" sz="1800" dirty="0">
                <a:latin typeface="Arial Unicode MS" pitchFamily="34" charset="-128"/>
                <a:sym typeface="Symbol" pitchFamily="18" charset="2"/>
              </a:rPr>
              <a:t>+</a:t>
            </a:r>
            <a:r>
              <a:rPr lang="en-US" sz="1800" dirty="0" err="1">
                <a:latin typeface="Arial Unicode MS" pitchFamily="34" charset="-128"/>
                <a:sym typeface="Symbol" pitchFamily="18" charset="2"/>
              </a:rPr>
              <a:t>E</a:t>
            </a:r>
            <a:r>
              <a:rPr lang="en-US" sz="1800" baseline="-25000" dirty="0" err="1">
                <a:latin typeface="Arial Unicode MS" pitchFamily="34" charset="-128"/>
                <a:sym typeface="Symbol" pitchFamily="18" charset="2"/>
              </a:rPr>
              <a:t>al</a:t>
            </a:r>
            <a:endParaRPr lang="en-US" sz="1800" dirty="0">
              <a:latin typeface="Arial Unicode MS" pitchFamily="34" charset="-128"/>
              <a:sym typeface="Symbol" pitchFamily="18" charset="2"/>
            </a:endParaRPr>
          </a:p>
          <a:p>
            <a:pPr eaLnBrk="1" hangingPunct="1">
              <a:lnSpc>
                <a:spcPct val="120000"/>
              </a:lnSpc>
              <a:buFontTx/>
              <a:buChar char="•"/>
            </a:pPr>
            <a:r>
              <a:rPr lang="en-US" sz="1800" dirty="0" smtClean="0">
                <a:latin typeface="Arial Unicode MS" pitchFamily="34" charset="-128"/>
              </a:rPr>
              <a:t> For </a:t>
            </a:r>
            <a:r>
              <a:rPr lang="en-US" sz="1800" dirty="0">
                <a:latin typeface="Arial Unicode MS" pitchFamily="34" charset="-128"/>
              </a:rPr>
              <a:t>each of the 24 complexes in the benchmark, 6000-12000 docked conformations </a:t>
            </a:r>
          </a:p>
          <a:p>
            <a:pPr eaLnBrk="1" hangingPunct="1">
              <a:lnSpc>
                <a:spcPct val="120000"/>
              </a:lnSpc>
              <a:buFontTx/>
              <a:buChar char="•"/>
            </a:pPr>
            <a:r>
              <a:rPr lang="en-US" sz="1800" dirty="0">
                <a:latin typeface="Arial Unicode MS" pitchFamily="34" charset="-128"/>
                <a:sym typeface="Symbol" pitchFamily="18" charset="2"/>
              </a:rPr>
              <a:t>Factors - optimized for best ranking of near-native solutions</a:t>
            </a:r>
          </a:p>
        </p:txBody>
      </p:sp>
      <p:pic>
        <p:nvPicPr>
          <p:cNvPr id="8397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600200"/>
            <a:ext cx="3619500" cy="511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00" y="5867400"/>
            <a:ext cx="4953000" cy="807719"/>
          </a:xfrm>
        </p:spPr>
        <p:txBody>
          <a:bodyPr/>
          <a:lstStyle/>
          <a:p>
            <a:r>
              <a:rPr lang="en-US" dirty="0" err="1" smtClean="0"/>
              <a:t>Fernández-Recio</a:t>
            </a:r>
            <a:r>
              <a:rPr lang="en-US" dirty="0" smtClean="0"/>
              <a:t> et al. </a:t>
            </a:r>
            <a:r>
              <a:rPr lang="en-US" b="1" dirty="0" smtClean="0"/>
              <a:t>Improving CAPRI predictions: optimized</a:t>
            </a:r>
          </a:p>
          <a:p>
            <a:r>
              <a:rPr lang="en-US" b="1" dirty="0" smtClean="0"/>
              <a:t>desolvation for rigid-body docking. </a:t>
            </a:r>
            <a:r>
              <a:rPr lang="en-US" i="1" dirty="0" smtClean="0"/>
              <a:t>Proteins. 2005 60(2):308-13.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200" dirty="0" smtClean="0">
                <a:solidFill>
                  <a:schemeClr val="accent1"/>
                </a:solidFill>
              </a:rPr>
              <a:t>ICM Docking in CAPRI Competition</a:t>
            </a:r>
            <a:endParaRPr lang="en-US" b="1" dirty="0" smtClean="0">
              <a:solidFill>
                <a:schemeClr val="accent1"/>
              </a:solidFill>
            </a:endParaRPr>
          </a:p>
        </p:txBody>
      </p:sp>
      <p:graphicFrame>
        <p:nvGraphicFramePr>
          <p:cNvPr id="84994" name="Object 2"/>
          <p:cNvGraphicFramePr>
            <a:graphicFrameLocks noChangeAspect="1"/>
          </p:cNvGraphicFramePr>
          <p:nvPr/>
        </p:nvGraphicFramePr>
        <p:xfrm>
          <a:off x="609600" y="1600200"/>
          <a:ext cx="7856538" cy="3876675"/>
        </p:xfrm>
        <a:graphic>
          <a:graphicData uri="http://schemas.openxmlformats.org/presentationml/2006/ole">
            <p:oleObj spid="_x0000_s1026" name="Bitmap Image" r:id="rId3" imgW="7857143" imgH="3877216" progId="PBrush">
              <p:embed/>
            </p:oleObj>
          </a:graphicData>
        </a:graphic>
      </p:graphicFrame>
      <p:sp>
        <p:nvSpPr>
          <p:cNvPr id="84996" name="Text Box 4"/>
          <p:cNvSpPr txBox="1">
            <a:spLocks noChangeArrowheads="1"/>
          </p:cNvSpPr>
          <p:nvPr/>
        </p:nvSpPr>
        <p:spPr bwMode="auto">
          <a:xfrm>
            <a:off x="0" y="556260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1800" dirty="0">
                <a:latin typeface="Arial" charset="0"/>
              </a:rPr>
              <a:t>Best result in the worldwide Critical Assessment of </a:t>
            </a:r>
            <a:r>
              <a:rPr lang="en-US" sz="1800" dirty="0" err="1">
                <a:latin typeface="Arial" charset="0"/>
              </a:rPr>
              <a:t>PRedicted</a:t>
            </a:r>
            <a:r>
              <a:rPr lang="en-US" sz="1800" dirty="0">
                <a:latin typeface="Arial" charset="0"/>
              </a:rPr>
              <a:t> Interactions (CAPRI).</a:t>
            </a:r>
          </a:p>
        </p:txBody>
      </p:sp>
      <p:sp>
        <p:nvSpPr>
          <p:cNvPr id="84998" name="Text Box 6"/>
          <p:cNvSpPr txBox="1">
            <a:spLocks noChangeArrowheads="1"/>
          </p:cNvSpPr>
          <p:nvPr/>
        </p:nvSpPr>
        <p:spPr bwMode="auto">
          <a:xfrm>
            <a:off x="5638800" y="6324600"/>
            <a:ext cx="2819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en-US" sz="1800">
              <a:latin typeface="Arial" charset="0"/>
            </a:endParaRPr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050281"/>
            <a:ext cx="4953000" cy="807719"/>
          </a:xfrm>
        </p:spPr>
        <p:txBody>
          <a:bodyPr/>
          <a:lstStyle/>
          <a:p>
            <a:r>
              <a:rPr lang="en-US" dirty="0" smtClean="0"/>
              <a:t>Mendez </a:t>
            </a:r>
            <a:r>
              <a:rPr lang="en-US" i="1" dirty="0" smtClean="0"/>
              <a:t>et al </a:t>
            </a:r>
            <a:r>
              <a:rPr lang="en-US" dirty="0" smtClean="0"/>
              <a:t>. </a:t>
            </a:r>
            <a:r>
              <a:rPr lang="en-US" b="1" dirty="0" smtClean="0"/>
              <a:t>Assessment of blind predictions of protein-protein interactions: current status of docking methods.</a:t>
            </a:r>
            <a:r>
              <a:rPr lang="en-US" dirty="0" smtClean="0"/>
              <a:t> </a:t>
            </a:r>
            <a:r>
              <a:rPr lang="en-US" i="1" dirty="0" smtClean="0"/>
              <a:t>Proteins. 2003 52(1):51-67.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1752600" y="2544828"/>
            <a:ext cx="1447800" cy="0"/>
          </a:xfrm>
          <a:prstGeom prst="line">
            <a:avLst/>
          </a:prstGeom>
          <a:ln w="476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CAPRI Results: Best results for three targets</a:t>
            </a:r>
            <a:endParaRPr lang="en-US" dirty="0"/>
          </a:p>
        </p:txBody>
      </p:sp>
      <p:pic>
        <p:nvPicPr>
          <p:cNvPr id="3" name="Picture 3" descr="capri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2514600"/>
            <a:ext cx="4800600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581400" y="1600200"/>
            <a:ext cx="352266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/>
              <a:t>A: Target 3, </a:t>
            </a:r>
            <a:r>
              <a:rPr lang="en-US" sz="2000" dirty="0" err="1"/>
              <a:t>hemagglutinin</a:t>
            </a:r>
            <a:r>
              <a:rPr lang="en-US" sz="2000" dirty="0"/>
              <a:t> / </a:t>
            </a:r>
            <a:r>
              <a:rPr lang="en-US" sz="2000" dirty="0" err="1"/>
              <a:t>Fab</a:t>
            </a:r>
            <a:endParaRPr lang="en-US" sz="2000" dirty="0"/>
          </a:p>
          <a:p>
            <a:r>
              <a:rPr lang="en-US" sz="2000" dirty="0"/>
              <a:t>B: Target 6, </a:t>
            </a:r>
            <a:r>
              <a:rPr lang="en-US" sz="2000" dirty="0">
                <a:latin typeface="Symbol" pitchFamily="18" charset="2"/>
              </a:rPr>
              <a:t>a</a:t>
            </a:r>
            <a:r>
              <a:rPr lang="en-US" sz="2000" dirty="0"/>
              <a:t>-amylase / VHH   </a:t>
            </a:r>
          </a:p>
          <a:p>
            <a:r>
              <a:rPr lang="en-US" sz="2000" dirty="0"/>
              <a:t>C: Target 7, TCR-</a:t>
            </a:r>
            <a:r>
              <a:rPr lang="en-US" sz="2000" dirty="0">
                <a:latin typeface="Symbol" pitchFamily="18" charset="2"/>
              </a:rPr>
              <a:t>b </a:t>
            </a:r>
            <a:r>
              <a:rPr lang="en-US" sz="2000" dirty="0"/>
              <a:t>/ </a:t>
            </a:r>
            <a:r>
              <a:rPr lang="en-US" sz="2000" dirty="0" err="1"/>
              <a:t>SpeA</a:t>
            </a:r>
            <a:r>
              <a:rPr lang="en-US" sz="2000" dirty="0"/>
              <a:t>         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336925" y="2130425"/>
            <a:ext cx="1841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endParaRPr lang="en-US" sz="900" b="1"/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3429000" y="5943600"/>
            <a:ext cx="5410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/>
              <a:t>Improvement of best rigid body docking solution for Target 6 (in </a:t>
            </a:r>
            <a:r>
              <a:rPr lang="en-US" sz="2000" dirty="0">
                <a:solidFill>
                  <a:schemeClr val="bg2"/>
                </a:solidFill>
              </a:rPr>
              <a:t>gray</a:t>
            </a:r>
            <a:r>
              <a:rPr lang="en-US" sz="2000" dirty="0"/>
              <a:t>) after refinement (in </a:t>
            </a:r>
            <a:r>
              <a:rPr lang="en-US" sz="2000" dirty="0">
                <a:solidFill>
                  <a:srgbClr val="FF0000"/>
                </a:solidFill>
              </a:rPr>
              <a:t>red</a:t>
            </a:r>
            <a:r>
              <a:rPr lang="en-US" sz="2000" dirty="0"/>
              <a:t>)</a:t>
            </a:r>
          </a:p>
        </p:txBody>
      </p:sp>
      <p:pic>
        <p:nvPicPr>
          <p:cNvPr id="7" name="Picture 7" descr="capri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828800"/>
            <a:ext cx="1565693" cy="424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304800" y="6019800"/>
            <a:ext cx="19669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33CC33"/>
                </a:solidFill>
              </a:rPr>
              <a:t>X-ray structure</a:t>
            </a:r>
          </a:p>
          <a:p>
            <a:r>
              <a:rPr lang="en-US" sz="2000" b="1">
                <a:solidFill>
                  <a:srgbClr val="FF0000"/>
                </a:solidFill>
              </a:rPr>
              <a:t>Predicted ligand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 l="10156" t="14839" r="8594" b="12236"/>
          <a:stretch>
            <a:fillRect/>
          </a:stretch>
        </p:blipFill>
        <p:spPr bwMode="auto">
          <a:xfrm>
            <a:off x="3657600" y="2438400"/>
            <a:ext cx="5486400" cy="2954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CAPRI Rounds 2 and 3 Results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533400" y="1887040"/>
            <a:ext cx="3505200" cy="4413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Tx/>
              <a:buChar char="•"/>
            </a:pPr>
            <a:r>
              <a:rPr lang="en-US" dirty="0" smtClean="0">
                <a:latin typeface="Arial Unicode MS" pitchFamily="34" charset="-128"/>
              </a:rPr>
              <a:t> Good </a:t>
            </a:r>
            <a:r>
              <a:rPr lang="en-US" dirty="0">
                <a:latin typeface="Arial Unicode MS" pitchFamily="34" charset="-128"/>
              </a:rPr>
              <a:t>models for 8 out of 9 targets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en-US" dirty="0">
                <a:latin typeface="Arial Unicode MS" pitchFamily="34" charset="-128"/>
              </a:rPr>
              <a:t> One failure: T9 large hinge-bending movements, Successfully used new scoring function for T14, T18 &amp; T19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en-US" dirty="0">
                <a:latin typeface="Arial Unicode MS" pitchFamily="34" charset="-128"/>
              </a:rPr>
              <a:t>  64-71% of native contacts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en-US" dirty="0">
                <a:latin typeface="Arial Unicode MS" pitchFamily="34" charset="-128"/>
              </a:rPr>
              <a:t>  0.4-1A interface RMSD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en-US" dirty="0">
                <a:latin typeface="Arial Unicode MS" pitchFamily="34" charset="-128"/>
              </a:rPr>
              <a:t>  For T14, </a:t>
            </a:r>
            <a:r>
              <a:rPr lang="en-US" dirty="0" err="1">
                <a:latin typeface="Arial Unicode MS" pitchFamily="34" charset="-128"/>
              </a:rPr>
              <a:t>Rmsd</a:t>
            </a:r>
            <a:r>
              <a:rPr lang="en-US" dirty="0">
                <a:latin typeface="Arial Unicode MS" pitchFamily="34" charset="-128"/>
              </a:rPr>
              <a:t> 0.6A, Rank 1 by energy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en-US" dirty="0">
                <a:latin typeface="Arial Unicode MS" pitchFamily="34" charset="-128"/>
              </a:rPr>
              <a:t>  T19: antibody - </a:t>
            </a:r>
            <a:r>
              <a:rPr lang="en-US" dirty="0" err="1">
                <a:latin typeface="Arial Unicode MS" pitchFamily="34" charset="-128"/>
              </a:rPr>
              <a:t>prion</a:t>
            </a:r>
            <a:r>
              <a:rPr lang="en-US" dirty="0">
                <a:latin typeface="Arial Unicode MS" pitchFamily="34" charset="-128"/>
              </a:rPr>
              <a:t>. Used no CDR bias + NMR model for </a:t>
            </a:r>
            <a:r>
              <a:rPr lang="en-US" dirty="0" err="1">
                <a:latin typeface="Arial Unicode MS" pitchFamily="34" charset="-128"/>
              </a:rPr>
              <a:t>prion</a:t>
            </a:r>
            <a:r>
              <a:rPr lang="en-US" dirty="0">
                <a:latin typeface="Arial Unicode MS" pitchFamily="34" charset="-128"/>
              </a:rPr>
              <a:t>. </a:t>
            </a: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0" y="6050281"/>
            <a:ext cx="4572000" cy="807719"/>
          </a:xfrm>
        </p:spPr>
        <p:txBody>
          <a:bodyPr/>
          <a:lstStyle/>
          <a:p>
            <a:r>
              <a:rPr lang="en-US" dirty="0" smtClean="0"/>
              <a:t>Mendez </a:t>
            </a:r>
            <a:r>
              <a:rPr lang="en-US" i="1" dirty="0" smtClean="0"/>
              <a:t>et al </a:t>
            </a:r>
            <a:r>
              <a:rPr lang="en-US" b="1" dirty="0" smtClean="0"/>
              <a:t>Assessment of CAPRI predictions in rounds 3-5 shows progress in docking procedures.</a:t>
            </a:r>
            <a:r>
              <a:rPr lang="en-US" dirty="0" smtClean="0"/>
              <a:t> </a:t>
            </a:r>
            <a:r>
              <a:rPr lang="en-US" i="1" dirty="0" smtClean="0"/>
              <a:t>Proteins. 2005 60(2):150-69.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Loop Modeling</a:t>
            </a:r>
            <a:endParaRPr lang="en-US" dirty="0"/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381000" y="1981200"/>
            <a:ext cx="44958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FFC000"/>
                </a:solidFill>
              </a:rPr>
              <a:t>Algorithm: </a:t>
            </a:r>
          </a:p>
          <a:p>
            <a:pPr>
              <a:buFontTx/>
              <a:buChar char="•"/>
            </a:pPr>
            <a:r>
              <a:rPr lang="en-US" sz="2400" dirty="0"/>
              <a:t> Full atom ICM local SGO</a:t>
            </a:r>
          </a:p>
          <a:p>
            <a:pPr>
              <a:buFontTx/>
              <a:buChar char="•"/>
            </a:pPr>
            <a:r>
              <a:rPr lang="en-US" sz="2400" dirty="0"/>
              <a:t> Loop deformation </a:t>
            </a:r>
          </a:p>
          <a:p>
            <a:pPr>
              <a:buFontTx/>
              <a:buChar char="•"/>
            </a:pPr>
            <a:r>
              <a:rPr lang="en-US" sz="2400" dirty="0"/>
              <a:t> Sampling with </a:t>
            </a:r>
            <a:r>
              <a:rPr lang="en-US" sz="2400" i="1" dirty="0"/>
              <a:t>closure </a:t>
            </a:r>
          </a:p>
          <a:p>
            <a:pPr>
              <a:buFontTx/>
              <a:buChar char="•"/>
            </a:pPr>
            <a:r>
              <a:rPr lang="en-US" sz="2400" dirty="0"/>
              <a:t> Analytical derivatives</a:t>
            </a:r>
          </a:p>
          <a:p>
            <a:endParaRPr lang="en-US" sz="2400" b="1" dirty="0" smtClean="0"/>
          </a:p>
          <a:p>
            <a:r>
              <a:rPr lang="en-US" sz="2400" b="1" dirty="0" smtClean="0">
                <a:solidFill>
                  <a:srgbClr val="FFC000"/>
                </a:solidFill>
              </a:rPr>
              <a:t>Applications</a:t>
            </a:r>
            <a:r>
              <a:rPr lang="en-US" sz="2400" b="1" dirty="0">
                <a:solidFill>
                  <a:srgbClr val="FFC000"/>
                </a:solidFill>
              </a:rPr>
              <a:t>: </a:t>
            </a:r>
          </a:p>
          <a:p>
            <a:r>
              <a:rPr lang="en-US" sz="2400" dirty="0"/>
              <a:t>Successful targeted backbone </a:t>
            </a:r>
          </a:p>
          <a:p>
            <a:r>
              <a:rPr lang="en-US" sz="2400" dirty="0"/>
              <a:t>design of several loops in</a:t>
            </a:r>
          </a:p>
          <a:p>
            <a:r>
              <a:rPr lang="en-US" sz="2400" dirty="0" err="1"/>
              <a:t>Triosephosphate</a:t>
            </a:r>
            <a:r>
              <a:rPr lang="en-US" sz="2400" dirty="0"/>
              <a:t> </a:t>
            </a:r>
            <a:r>
              <a:rPr lang="en-US" sz="2400" dirty="0" err="1"/>
              <a:t>Isomerase</a:t>
            </a:r>
            <a:endParaRPr lang="en-US" sz="2400" dirty="0"/>
          </a:p>
        </p:txBody>
      </p:sp>
      <p:pic>
        <p:nvPicPr>
          <p:cNvPr id="4" name="proteindesign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95799" y="2438400"/>
            <a:ext cx="4246879" cy="2895600"/>
          </a:xfrm>
          <a:prstGeom prst="rect">
            <a:avLst/>
          </a:prstGeom>
        </p:spPr>
      </p:pic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733800" y="6050281"/>
            <a:ext cx="5410200" cy="807719"/>
          </a:xfrm>
        </p:spPr>
        <p:txBody>
          <a:bodyPr/>
          <a:lstStyle/>
          <a:p>
            <a:r>
              <a:rPr lang="en-US" sz="1000" dirty="0" err="1" smtClean="0"/>
              <a:t>Borchert</a:t>
            </a:r>
            <a:r>
              <a:rPr lang="en-US" sz="1000" dirty="0" smtClean="0"/>
              <a:t> </a:t>
            </a:r>
            <a:r>
              <a:rPr lang="en-US" sz="1000" i="1" dirty="0" smtClean="0"/>
              <a:t>et al </a:t>
            </a:r>
            <a:r>
              <a:rPr lang="en-US" sz="1000" b="1" dirty="0" smtClean="0"/>
              <a:t>The crystal structure of an engineered </a:t>
            </a:r>
            <a:r>
              <a:rPr lang="en-US" sz="1000" b="1" dirty="0" err="1" smtClean="0"/>
              <a:t>monomeric</a:t>
            </a:r>
            <a:r>
              <a:rPr lang="en-US" sz="1000" b="1" dirty="0" smtClean="0"/>
              <a:t> </a:t>
            </a:r>
            <a:r>
              <a:rPr lang="en-US" sz="1000" b="1" dirty="0" err="1" smtClean="0"/>
              <a:t>triosephosphate</a:t>
            </a:r>
            <a:r>
              <a:rPr lang="en-US" sz="1000" b="1" dirty="0" smtClean="0"/>
              <a:t> </a:t>
            </a:r>
            <a:r>
              <a:rPr lang="en-US" sz="1000" b="1" dirty="0" err="1" smtClean="0"/>
              <a:t>isomerase</a:t>
            </a:r>
            <a:r>
              <a:rPr lang="en-US" sz="1000" b="1" dirty="0" smtClean="0"/>
              <a:t>, </a:t>
            </a:r>
            <a:r>
              <a:rPr lang="en-US" sz="1000" b="1" dirty="0" err="1" smtClean="0"/>
              <a:t>monoTIM</a:t>
            </a:r>
            <a:r>
              <a:rPr lang="en-US" sz="1000" b="1" dirty="0" smtClean="0"/>
              <a:t>: the correct </a:t>
            </a:r>
            <a:r>
              <a:rPr lang="en-US" sz="1000" b="1" dirty="0" err="1" smtClean="0"/>
              <a:t>modelling</a:t>
            </a:r>
            <a:r>
              <a:rPr lang="en-US" sz="1000" b="1" dirty="0" smtClean="0"/>
              <a:t> of an eight-residue loop. </a:t>
            </a:r>
            <a:r>
              <a:rPr lang="en-US" sz="1000" i="1" dirty="0" smtClean="0"/>
              <a:t>Structure. 1993 1(3):205-13</a:t>
            </a:r>
          </a:p>
          <a:p>
            <a:r>
              <a:rPr lang="en-US" sz="1000" dirty="0" err="1" smtClean="0"/>
              <a:t>Borchert</a:t>
            </a:r>
            <a:r>
              <a:rPr lang="en-US" sz="1000" dirty="0" smtClean="0"/>
              <a:t>  </a:t>
            </a:r>
            <a:r>
              <a:rPr lang="en-US" sz="1000" i="1" dirty="0" smtClean="0"/>
              <a:t>et al </a:t>
            </a:r>
            <a:r>
              <a:rPr lang="en-US" sz="1000" b="1" dirty="0" smtClean="0"/>
              <a:t>Design, creation, and characterization of a stable, </a:t>
            </a:r>
            <a:r>
              <a:rPr lang="en-US" sz="1000" b="1" dirty="0" err="1" smtClean="0"/>
              <a:t>monomeric</a:t>
            </a:r>
            <a:r>
              <a:rPr lang="en-US" sz="1000" b="1" dirty="0" smtClean="0"/>
              <a:t> </a:t>
            </a:r>
            <a:r>
              <a:rPr lang="en-US" sz="1000" b="1" dirty="0" err="1" smtClean="0"/>
              <a:t>triosephosphate</a:t>
            </a:r>
            <a:r>
              <a:rPr lang="en-US" sz="1000" b="1" dirty="0" smtClean="0"/>
              <a:t> </a:t>
            </a:r>
            <a:r>
              <a:rPr lang="en-US" sz="1000" b="1" dirty="0" err="1" smtClean="0"/>
              <a:t>isomerase</a:t>
            </a:r>
            <a:r>
              <a:rPr lang="en-US" sz="1000" b="1" dirty="0" smtClean="0"/>
              <a:t>. </a:t>
            </a:r>
            <a:r>
              <a:rPr lang="en-US" sz="1000" i="1" dirty="0" smtClean="0"/>
              <a:t>Proc </a:t>
            </a:r>
            <a:r>
              <a:rPr lang="en-US" sz="1000" i="1" dirty="0" err="1" smtClean="0"/>
              <a:t>Natl</a:t>
            </a:r>
            <a:r>
              <a:rPr lang="en-US" sz="1000" i="1" dirty="0" smtClean="0"/>
              <a:t> </a:t>
            </a:r>
            <a:r>
              <a:rPr lang="en-US" sz="1000" i="1" dirty="0" err="1" smtClean="0"/>
              <a:t>Acad</a:t>
            </a:r>
            <a:r>
              <a:rPr lang="en-US" sz="1000" i="1" dirty="0" smtClean="0"/>
              <a:t> </a:t>
            </a:r>
            <a:r>
              <a:rPr lang="en-US" sz="1000" i="1" dirty="0" err="1" smtClean="0"/>
              <a:t>Sci</a:t>
            </a:r>
            <a:r>
              <a:rPr lang="en-US" sz="1000" i="1" dirty="0" smtClean="0"/>
              <a:t> U S A. 1994 91(4):1515-8.</a:t>
            </a:r>
          </a:p>
          <a:p>
            <a:r>
              <a:rPr lang="en-US" sz="1000" dirty="0" err="1" smtClean="0"/>
              <a:t>Thanki</a:t>
            </a:r>
            <a:r>
              <a:rPr lang="en-US" sz="1000" dirty="0" smtClean="0"/>
              <a:t> </a:t>
            </a:r>
            <a:r>
              <a:rPr lang="en-US" sz="1000" i="1" dirty="0" smtClean="0"/>
              <a:t>et al</a:t>
            </a:r>
            <a:r>
              <a:rPr lang="en-US" sz="1000" dirty="0" smtClean="0"/>
              <a:t> </a:t>
            </a:r>
            <a:r>
              <a:rPr lang="en-US" sz="1000" b="1" dirty="0" smtClean="0"/>
              <a:t>Protein engineering with </a:t>
            </a:r>
            <a:r>
              <a:rPr lang="en-US" sz="1000" b="1" dirty="0" err="1" smtClean="0"/>
              <a:t>monomeric</a:t>
            </a:r>
            <a:r>
              <a:rPr lang="en-US" sz="1000" b="1" dirty="0" smtClean="0"/>
              <a:t> </a:t>
            </a:r>
            <a:r>
              <a:rPr lang="en-US" sz="1000" b="1" dirty="0" err="1" smtClean="0"/>
              <a:t>triosephosphate</a:t>
            </a:r>
            <a:r>
              <a:rPr lang="en-US" sz="1000" b="1" dirty="0" smtClean="0"/>
              <a:t> </a:t>
            </a:r>
            <a:r>
              <a:rPr lang="en-US" sz="1000" b="1" dirty="0" err="1" smtClean="0"/>
              <a:t>isomerase</a:t>
            </a:r>
            <a:r>
              <a:rPr lang="en-US" sz="1000" b="1" dirty="0" smtClean="0"/>
              <a:t> (</a:t>
            </a:r>
            <a:r>
              <a:rPr lang="en-US" sz="1000" b="1" dirty="0" err="1" smtClean="0"/>
              <a:t>monoTIM</a:t>
            </a:r>
            <a:r>
              <a:rPr lang="en-US" sz="1000" b="1" dirty="0" smtClean="0"/>
              <a:t>): the </a:t>
            </a:r>
            <a:r>
              <a:rPr lang="en-US" sz="1000" b="1" dirty="0" err="1" smtClean="0"/>
              <a:t>modelling</a:t>
            </a:r>
            <a:r>
              <a:rPr lang="en-US" sz="1000" b="1" dirty="0" smtClean="0"/>
              <a:t> and structure verification of a seven-residue loop. </a:t>
            </a:r>
            <a:r>
              <a:rPr lang="en-US" sz="1000" i="1" dirty="0" smtClean="0"/>
              <a:t>Protein Eng. 1997 10(2):159-67.</a:t>
            </a:r>
          </a:p>
          <a:p>
            <a:endParaRPr lang="en-US" sz="10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7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New Force Field</a:t>
            </a:r>
            <a:endParaRPr lang="en-US" dirty="0"/>
          </a:p>
        </p:txBody>
      </p:sp>
      <p:sp>
        <p:nvSpPr>
          <p:cNvPr id="2050" name="AutoShape 2" descr="https://vpn.lib.ucdavis.edu/store/10.1002/prot.22896/asset/image_n/,DanaInfo=onlinelibrary.wiley.com+nfig006.jpg?v=1&amp;t=govh3npl&amp;s=4d930017e4c60566f3b11e6170132165543d7bd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2" name="AutoShape 4" descr="https://vpn.lib.ucdavis.edu/store/10.1002/prot.22896/asset/image_n/,DanaInfo=onlinelibrary.wiley.com+nfig006.jpg?v=1&amp;t=govh3npl&amp;s=4d930017e4c60566f3b11e6170132165543d7bd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4" name="AutoShape 6" descr="thumbnail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6" name="AutoShape 8" descr="https://vpn.lib.ucdavis.edu/store/10.1002/prot.22896/asset/image_n/,DanaInfo=onlinelibrary.wiley.com+nfig006.jpg?v=1&amp;t=govh8p9n&amp;s=904d37577dad2c6416e30c4801d784a57513cd8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" name="Picture 9" descr="nfig006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36687" y="1524000"/>
            <a:ext cx="4335816" cy="2743200"/>
          </a:xfrm>
          <a:prstGeom prst="rect">
            <a:avLst/>
          </a:prstGeom>
        </p:spPr>
      </p:pic>
      <p:pic>
        <p:nvPicPr>
          <p:cNvPr id="11" name="Picture 10" descr="nfig007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10200" y="4724400"/>
            <a:ext cx="2962656" cy="187452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5029200" y="62116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 9-residue loop containing </a:t>
            </a:r>
            <a:r>
              <a:rPr lang="en-US" dirty="0" err="1"/>
              <a:t>cis-proline</a:t>
            </a:r>
            <a:r>
              <a:rPr lang="en-US" dirty="0"/>
              <a:t> (2ixt, residues 69–80)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867400" y="23622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 res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0" y="23622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13 res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867400" y="38862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7 res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0" y="38100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11 res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28600" y="1502688"/>
            <a:ext cx="4572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b="1" dirty="0" smtClean="0">
                <a:solidFill>
                  <a:srgbClr val="FFC000"/>
                </a:solidFill>
              </a:rPr>
              <a:t>New force-field applied to loop modeling.</a:t>
            </a: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The </a:t>
            </a:r>
            <a:r>
              <a:rPr lang="en-US" dirty="0"/>
              <a:t>new force-field </a:t>
            </a:r>
            <a:r>
              <a:rPr lang="en-US" dirty="0" smtClean="0"/>
              <a:t>contains: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new </a:t>
            </a:r>
            <a:r>
              <a:rPr lang="en-US" dirty="0" err="1"/>
              <a:t>parametization</a:t>
            </a:r>
            <a:r>
              <a:rPr lang="en-US" dirty="0"/>
              <a:t> for the dielectric </a:t>
            </a:r>
            <a:r>
              <a:rPr lang="en-US" dirty="0" smtClean="0"/>
              <a:t>constant 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 an </a:t>
            </a:r>
            <a:r>
              <a:rPr lang="en-US" dirty="0"/>
              <a:t>improved hydrogen bond determination </a:t>
            </a:r>
            <a:r>
              <a:rPr lang="en-US" dirty="0" smtClean="0"/>
              <a:t>method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en-US" dirty="0"/>
              <a:t>implementation of novel backbone atom </a:t>
            </a:r>
            <a:r>
              <a:rPr lang="en-US" dirty="0" err="1"/>
              <a:t>torsional</a:t>
            </a:r>
            <a:r>
              <a:rPr lang="en-US" dirty="0"/>
              <a:t> potentials which include bond </a:t>
            </a:r>
            <a:r>
              <a:rPr lang="en-US" dirty="0" err="1"/>
              <a:t>anlges</a:t>
            </a:r>
            <a:r>
              <a:rPr lang="en-US" dirty="0"/>
              <a:t> of the carbon (alpha) atoms into the internal variable set</a:t>
            </a:r>
            <a:r>
              <a:rPr lang="en-US" dirty="0" smtClean="0"/>
              <a:t>.</a:t>
            </a:r>
          </a:p>
          <a:p>
            <a:pPr lvl="1"/>
            <a:endParaRPr lang="en-US" dirty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Significantly improved loop modeling RMSDs compared to other software. </a:t>
            </a:r>
            <a:r>
              <a:rPr lang="en-US" dirty="0"/>
              <a:t> 0.25/0.21 Å for four </a:t>
            </a:r>
            <a:r>
              <a:rPr lang="en-US" dirty="0" smtClean="0"/>
              <a:t>res, </a:t>
            </a:r>
            <a:r>
              <a:rPr lang="en-US" dirty="0"/>
              <a:t>0.84/0.46 Å for eight </a:t>
            </a:r>
            <a:r>
              <a:rPr lang="en-US" dirty="0" smtClean="0"/>
              <a:t>res, </a:t>
            </a:r>
            <a:r>
              <a:rPr lang="en-US" dirty="0"/>
              <a:t>and 1.16/0.73 Å for 12 </a:t>
            </a:r>
            <a:r>
              <a:rPr lang="en-US" dirty="0" smtClean="0"/>
              <a:t>res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050281"/>
            <a:ext cx="4953000" cy="807719"/>
          </a:xfrm>
        </p:spPr>
        <p:txBody>
          <a:bodyPr/>
          <a:lstStyle/>
          <a:p>
            <a:r>
              <a:rPr lang="en-US" sz="1000" dirty="0" err="1" smtClean="0"/>
              <a:t>Arnautova</a:t>
            </a:r>
            <a:r>
              <a:rPr lang="en-US" sz="1000" dirty="0" smtClean="0"/>
              <a:t> </a:t>
            </a:r>
            <a:r>
              <a:rPr lang="en-US" sz="1000" i="1" dirty="0" smtClean="0"/>
              <a:t>et al. </a:t>
            </a:r>
            <a:r>
              <a:rPr lang="en-US" sz="1000" b="1" dirty="0" smtClean="0"/>
              <a:t>Development of a new physics-based internal coordinate mechanics force field and its application to protein loop modeling. </a:t>
            </a:r>
            <a:r>
              <a:rPr lang="en-US" sz="1000" i="1" dirty="0" smtClean="0"/>
              <a:t>Proteins. 2011 79(2):477-98.</a:t>
            </a:r>
            <a:endParaRPr lang="en-US" sz="10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Protein Design</a:t>
            </a:r>
            <a:endParaRPr lang="en-US" dirty="0"/>
          </a:p>
        </p:txBody>
      </p:sp>
      <p:pic>
        <p:nvPicPr>
          <p:cNvPr id="1026" name="Picture 2" descr="C:\Users\MolSoft\Downloads\0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69459" y="2209800"/>
            <a:ext cx="4174541" cy="2752498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228600" y="1676400"/>
            <a:ext cx="4572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V3 loop is a major neutralizing determinant of the HIV-1 gp120.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Designed two  (short and full length) V3-scaffold </a:t>
            </a:r>
            <a:r>
              <a:rPr lang="en-US" dirty="0" err="1" smtClean="0"/>
              <a:t>immunogen</a:t>
            </a:r>
            <a:r>
              <a:rPr lang="en-US" dirty="0" smtClean="0"/>
              <a:t> constructs (V3-CTB) </a:t>
            </a:r>
            <a:r>
              <a:rPr lang="en-US" dirty="0"/>
              <a:t>u</a:t>
            </a:r>
            <a:r>
              <a:rPr lang="en-US" dirty="0" smtClean="0"/>
              <a:t>sing </a:t>
            </a:r>
            <a:r>
              <a:rPr lang="en-US" dirty="0"/>
              <a:t>3D structures of cholera toxin B subunit (CTB), complete V3 in the gp120 context, and V3 bound to a monoclonal antibody (</a:t>
            </a:r>
            <a:r>
              <a:rPr lang="en-US" dirty="0" err="1"/>
              <a:t>mAb</a:t>
            </a:r>
            <a:r>
              <a:rPr lang="en-US" dirty="0" smtClean="0"/>
              <a:t>).</a:t>
            </a:r>
          </a:p>
          <a:p>
            <a:endParaRPr lang="en-US" dirty="0" smtClean="0"/>
          </a:p>
          <a:p>
            <a:r>
              <a:rPr lang="en-US" dirty="0" smtClean="0"/>
              <a:t>Both short and full length were recognized by a large majority of 24 </a:t>
            </a:r>
            <a:r>
              <a:rPr lang="en-US" dirty="0" err="1" smtClean="0"/>
              <a:t>mAbs</a:t>
            </a:r>
            <a:r>
              <a:rPr lang="en-US" dirty="0" smtClean="0"/>
              <a:t> in our panel.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 err="1"/>
              <a:t>immunogens</a:t>
            </a:r>
            <a:r>
              <a:rPr lang="en-US" dirty="0"/>
              <a:t> were evaluated in rabbits using DNA-prime/protein-boost protocol. Boosting with the full-length V3-CTB induced high anti-V3 titers in sera that potently neutralize multiple HIV virus </a:t>
            </a:r>
            <a:r>
              <a:rPr lang="en-US" dirty="0" smtClean="0"/>
              <a:t>strains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029200" y="5105400"/>
            <a:ext cx="41148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/>
              <a:t>Model of the short V3-CTB construct (ribbon and transparent surface) in complex with the </a:t>
            </a:r>
            <a:r>
              <a:rPr lang="en-US" sz="1000" dirty="0" err="1" smtClean="0"/>
              <a:t>Fab</a:t>
            </a:r>
            <a:r>
              <a:rPr lang="en-US" sz="1000" dirty="0" smtClean="0"/>
              <a:t> fragment of </a:t>
            </a:r>
            <a:r>
              <a:rPr lang="en-US" sz="1000" dirty="0" err="1" smtClean="0"/>
              <a:t>mAb</a:t>
            </a:r>
            <a:r>
              <a:rPr lang="en-US" sz="1000" dirty="0" smtClean="0"/>
              <a:t> 447-52D (magenta and blue ribbons for heavy and light chains, respectively).</a:t>
            </a:r>
            <a:endParaRPr lang="en-US" sz="100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050281"/>
            <a:ext cx="4953000" cy="807719"/>
          </a:xfrm>
        </p:spPr>
        <p:txBody>
          <a:bodyPr/>
          <a:lstStyle/>
          <a:p>
            <a:r>
              <a:rPr lang="en-US" sz="1000" dirty="0" err="1" smtClean="0"/>
              <a:t>Totrov</a:t>
            </a:r>
            <a:r>
              <a:rPr lang="en-US" sz="1000" dirty="0" smtClean="0"/>
              <a:t>  </a:t>
            </a:r>
            <a:r>
              <a:rPr lang="en-US" sz="1000" i="1" dirty="0" smtClean="0"/>
              <a:t>et al </a:t>
            </a:r>
            <a:r>
              <a:rPr lang="en-US" sz="1000" b="1" dirty="0" smtClean="0"/>
              <a:t>Structure-guided design and immunological characterization of </a:t>
            </a:r>
            <a:r>
              <a:rPr lang="en-US" sz="1000" b="1" dirty="0" err="1" smtClean="0"/>
              <a:t>immunogens</a:t>
            </a:r>
            <a:r>
              <a:rPr lang="en-US" sz="1000" b="1" dirty="0" smtClean="0"/>
              <a:t> presenting the HIV-1 gp120 V3 loop on a CTB scaffold. </a:t>
            </a:r>
            <a:r>
              <a:rPr lang="en-US" sz="1000" i="1" dirty="0" smtClean="0"/>
              <a:t>Virology. 2010 405(2):513-23. </a:t>
            </a:r>
          </a:p>
          <a:p>
            <a:r>
              <a:rPr lang="en-US" sz="1000" dirty="0" smtClean="0"/>
              <a:t>Jiang</a:t>
            </a:r>
            <a:r>
              <a:rPr lang="en-US" sz="1000" i="1" dirty="0" smtClean="0"/>
              <a:t> et al </a:t>
            </a:r>
            <a:r>
              <a:rPr lang="en-US" sz="1000" b="1" dirty="0" smtClean="0"/>
              <a:t>Conserved structural elements in the V3 crown of HIV-1 gp120. </a:t>
            </a:r>
            <a:r>
              <a:rPr lang="en-US" sz="1000" i="1" dirty="0" smtClean="0"/>
              <a:t>Nat </a:t>
            </a:r>
            <a:r>
              <a:rPr lang="en-US" sz="1000" i="1" dirty="0" err="1" smtClean="0"/>
              <a:t>Struct</a:t>
            </a:r>
            <a:r>
              <a:rPr lang="en-US" sz="1000" i="1" dirty="0" smtClean="0"/>
              <a:t> Mol Biol. 2010 17(8):955-61</a:t>
            </a:r>
            <a:r>
              <a:rPr lang="en-US" sz="1000" dirty="0" smtClean="0"/>
              <a:t>.</a:t>
            </a:r>
            <a:endParaRPr lang="en-US" sz="10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828800"/>
            <a:ext cx="4495800" cy="4625609"/>
          </a:xfrm>
        </p:spPr>
        <p:txBody>
          <a:bodyPr/>
          <a:lstStyle/>
          <a:p>
            <a:endParaRPr lang="en-US" sz="2800" dirty="0" smtClean="0"/>
          </a:p>
          <a:p>
            <a:pPr lvl="1">
              <a:buNone/>
            </a:pPr>
            <a:endParaRPr lang="en-US" dirty="0" smtClean="0"/>
          </a:p>
          <a:p>
            <a:pPr marL="438912" lvl="1" indent="-320040">
              <a:spcBef>
                <a:spcPts val="0"/>
              </a:spcBef>
            </a:pPr>
            <a:endParaRPr lang="en-US" dirty="0" smtClean="0"/>
          </a:p>
        </p:txBody>
      </p:sp>
      <p:pic>
        <p:nvPicPr>
          <p:cNvPr id="4" name="protprotdock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953000" y="1752600"/>
            <a:ext cx="3886200" cy="2914650"/>
          </a:xfrm>
          <a:prstGeom prst="rect">
            <a:avLst/>
          </a:prstGeom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228600" y="1981200"/>
            <a:ext cx="46482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31775" indent="-231775"/>
            <a:r>
              <a:rPr lang="en-US" sz="2000" dirty="0" smtClean="0"/>
              <a:t>Factors </a:t>
            </a:r>
            <a:r>
              <a:rPr lang="en-US" sz="2000" dirty="0"/>
              <a:t>that determine </a:t>
            </a:r>
            <a:r>
              <a:rPr lang="en-US" sz="2000" dirty="0" smtClean="0"/>
              <a:t>protein-protein binding:</a:t>
            </a:r>
            <a:endParaRPr lang="en-US" sz="2000" dirty="0"/>
          </a:p>
          <a:p>
            <a:pPr marL="231775" indent="-231775"/>
            <a:endParaRPr lang="en-US" sz="2000" b="1" dirty="0" smtClean="0">
              <a:solidFill>
                <a:srgbClr val="0070C0"/>
              </a:solidFill>
            </a:endParaRPr>
          </a:p>
          <a:p>
            <a:pPr marL="231775" indent="-231775"/>
            <a:r>
              <a:rPr lang="en-US" sz="2000" b="1" dirty="0" smtClean="0">
                <a:solidFill>
                  <a:srgbClr val="FFC000"/>
                </a:solidFill>
              </a:rPr>
              <a:t> </a:t>
            </a:r>
            <a:r>
              <a:rPr lang="en-US" sz="2000" b="1" dirty="0">
                <a:solidFill>
                  <a:srgbClr val="FFC000"/>
                </a:solidFill>
              </a:rPr>
              <a:t>Phenomenologically:</a:t>
            </a:r>
          </a:p>
          <a:p>
            <a:pPr marL="231775" indent="-231775">
              <a:buFont typeface="Arial" pitchFamily="34" charset="0"/>
              <a:buChar char="•"/>
            </a:pPr>
            <a:r>
              <a:rPr lang="en-US" sz="2000" dirty="0" smtClean="0"/>
              <a:t>Shape </a:t>
            </a:r>
            <a:r>
              <a:rPr lang="en-US" sz="2000" dirty="0"/>
              <a:t>complementarity (lock and key). Basis for early geometry-based docking </a:t>
            </a:r>
            <a:r>
              <a:rPr lang="en-US" sz="2000" dirty="0" smtClean="0"/>
              <a:t>algorithms.</a:t>
            </a:r>
            <a:endParaRPr lang="en-US" sz="2000" dirty="0"/>
          </a:p>
          <a:p>
            <a:pPr marL="231775" indent="-231775">
              <a:buFont typeface="Arial" pitchFamily="34" charset="0"/>
              <a:buChar char="•"/>
            </a:pPr>
            <a:r>
              <a:rPr lang="en-US" sz="2000" dirty="0"/>
              <a:t> </a:t>
            </a:r>
            <a:r>
              <a:rPr lang="en-US" sz="2000" dirty="0" smtClean="0"/>
              <a:t>Property complementarity.</a:t>
            </a:r>
            <a:endParaRPr lang="en-US" sz="2000" dirty="0"/>
          </a:p>
          <a:p>
            <a:pPr marL="231775" indent="-231775"/>
            <a:r>
              <a:rPr lang="en-US" sz="2000" b="1" dirty="0">
                <a:solidFill>
                  <a:srgbClr val="0070C0"/>
                </a:solidFill>
              </a:rPr>
              <a:t> </a:t>
            </a:r>
            <a:endParaRPr lang="en-US" sz="2000" b="1" dirty="0" smtClean="0">
              <a:solidFill>
                <a:srgbClr val="0070C0"/>
              </a:solidFill>
            </a:endParaRPr>
          </a:p>
          <a:p>
            <a:pPr marL="231775" indent="-231775"/>
            <a:r>
              <a:rPr lang="en-US" sz="2000" b="1" dirty="0" smtClean="0">
                <a:solidFill>
                  <a:srgbClr val="FFC000"/>
                </a:solidFill>
              </a:rPr>
              <a:t>Physically</a:t>
            </a:r>
            <a:r>
              <a:rPr lang="en-US" sz="2000" b="1" dirty="0">
                <a:solidFill>
                  <a:srgbClr val="FFC000"/>
                </a:solidFill>
              </a:rPr>
              <a:t>:</a:t>
            </a:r>
          </a:p>
          <a:p>
            <a:pPr marL="231775" indent="-231775">
              <a:buFont typeface="Arial" pitchFamily="34" charset="0"/>
              <a:buChar char="•"/>
            </a:pPr>
            <a:r>
              <a:rPr lang="en-US" sz="2000" dirty="0"/>
              <a:t> </a:t>
            </a:r>
            <a:r>
              <a:rPr lang="en-US" sz="2000" dirty="0" smtClean="0"/>
              <a:t>For </a:t>
            </a:r>
            <a:r>
              <a:rPr lang="en-US" sz="2000" dirty="0"/>
              <a:t>a stable complex, bound conformation is the global free energy minimum: maximizing favorable and minimizing unfavorable </a:t>
            </a:r>
            <a:r>
              <a:rPr lang="en-US" sz="2000" dirty="0" smtClean="0"/>
              <a:t>interactions.</a:t>
            </a:r>
            <a:endParaRPr lang="en-US" sz="2000" dirty="0"/>
          </a:p>
        </p:txBody>
      </p:sp>
      <p:sp>
        <p:nvSpPr>
          <p:cNvPr id="6" name="Rectangle 5"/>
          <p:cNvSpPr/>
          <p:nvPr/>
        </p:nvSpPr>
        <p:spPr>
          <a:xfrm>
            <a:off x="5105400" y="4724400"/>
            <a:ext cx="32766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 indent="-231775"/>
            <a:r>
              <a:rPr lang="en-US" b="1" dirty="0" smtClean="0">
                <a:solidFill>
                  <a:srgbClr val="FFC000"/>
                </a:solidFill>
              </a:rPr>
              <a:t>ICM Method:</a:t>
            </a:r>
          </a:p>
          <a:p>
            <a:pPr marL="231775" indent="-231775">
              <a:buFont typeface="Arial" pitchFamily="34" charset="0"/>
              <a:buChar char="•"/>
            </a:pPr>
            <a:r>
              <a:rPr lang="en-US" dirty="0" smtClean="0"/>
              <a:t>First code written more than 20 years ago.</a:t>
            </a:r>
          </a:p>
          <a:p>
            <a:pPr marL="231775" indent="-231775">
              <a:buFont typeface="Arial" pitchFamily="34" charset="0"/>
              <a:buChar char="•"/>
            </a:pPr>
            <a:r>
              <a:rPr lang="en-US" dirty="0" smtClean="0"/>
              <a:t>Internal coordinates.</a:t>
            </a:r>
          </a:p>
          <a:p>
            <a:pPr marL="231775" indent="-231775">
              <a:buFont typeface="Arial" pitchFamily="34" charset="0"/>
              <a:buChar char="•"/>
            </a:pPr>
            <a:r>
              <a:rPr lang="en-US" dirty="0" smtClean="0"/>
              <a:t>Efficient global energy optimization algorithm</a:t>
            </a:r>
          </a:p>
          <a:p>
            <a:pPr marL="231775" indent="-231775">
              <a:buFont typeface="Arial" pitchFamily="34" charset="0"/>
              <a:buChar char="•"/>
            </a:pPr>
            <a:r>
              <a:rPr lang="en-US" dirty="0" smtClean="0"/>
              <a:t>Developed by MolSoft LLC</a:t>
            </a:r>
          </a:p>
          <a:p>
            <a:pPr marL="231775" indent="-231775">
              <a:buFont typeface="Arial" pitchFamily="34" charset="0"/>
              <a:buChar char="•"/>
            </a:pPr>
            <a:endParaRPr lang="en-US" b="1" dirty="0" smtClean="0"/>
          </a:p>
          <a:p>
            <a:pPr marL="231775" indent="-231775"/>
            <a:endParaRPr lang="en-US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6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 descr="chem_spreadshee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24600" y="4419600"/>
            <a:ext cx="2667000" cy="20011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0" y="1752600"/>
            <a:ext cx="5486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Develop breakthrough technologies for: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 Molecular graphics and visualization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 Molecular modeling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 Docking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 Virtual Screening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 </a:t>
            </a:r>
            <a:r>
              <a:rPr lang="en-US" sz="2000" dirty="0" err="1" smtClean="0"/>
              <a:t>Cheminformatics</a:t>
            </a:r>
            <a:endParaRPr lang="en-US" sz="2000" dirty="0" smtClean="0"/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 Research Informatics Platforms</a:t>
            </a:r>
          </a:p>
          <a:p>
            <a:endParaRPr lang="en-US" sz="2000" dirty="0" smtClean="0"/>
          </a:p>
        </p:txBody>
      </p:sp>
      <p:pic>
        <p:nvPicPr>
          <p:cNvPr id="35" name="Picture 34" descr="chem_searc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72200" y="4343400"/>
            <a:ext cx="1853073" cy="13904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MolSoft – Molecules </a:t>
            </a:r>
            <a:r>
              <a:rPr lang="en-US" i="1" dirty="0" smtClean="0"/>
              <a:t>in </a:t>
            </a:r>
            <a:r>
              <a:rPr lang="en-US" i="1" dirty="0" err="1" smtClean="0"/>
              <a:t>silico</a:t>
            </a:r>
            <a:endParaRPr lang="en-US" i="1" dirty="0"/>
          </a:p>
        </p:txBody>
      </p:sp>
      <p:pic>
        <p:nvPicPr>
          <p:cNvPr id="33" name="Picture 32" descr="icm_pro_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4343400"/>
            <a:ext cx="2717710" cy="2039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Picture 33" descr="ms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76600" y="4343400"/>
            <a:ext cx="2778185" cy="20356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6" name="TextBox 35"/>
          <p:cNvSpPr txBox="1"/>
          <p:nvPr/>
        </p:nvSpPr>
        <p:spPr>
          <a:xfrm>
            <a:off x="228600" y="6477000"/>
            <a:ext cx="2590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ICM-Pro (+Homology, +VLS)</a:t>
            </a:r>
            <a:endParaRPr lang="en-US" sz="1400" dirty="0"/>
          </a:p>
        </p:txBody>
      </p:sp>
      <p:sp>
        <p:nvSpPr>
          <p:cNvPr id="37" name="TextBox 36"/>
          <p:cNvSpPr txBox="1"/>
          <p:nvPr/>
        </p:nvSpPr>
        <p:spPr>
          <a:xfrm>
            <a:off x="3810000" y="6477000"/>
            <a:ext cx="1828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ICM-Chemist-Pro</a:t>
            </a:r>
            <a:endParaRPr lang="en-US" sz="1400" dirty="0"/>
          </a:p>
        </p:txBody>
      </p:sp>
      <p:sp>
        <p:nvSpPr>
          <p:cNvPr id="38" name="TextBox 37"/>
          <p:cNvSpPr txBox="1"/>
          <p:nvPr/>
        </p:nvSpPr>
        <p:spPr>
          <a:xfrm>
            <a:off x="6705600" y="6400800"/>
            <a:ext cx="205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ICM-Chemist &amp; MolCart</a:t>
            </a:r>
            <a:endParaRPr lang="en-US" sz="1400" dirty="0"/>
          </a:p>
        </p:txBody>
      </p:sp>
      <p:pic>
        <p:nvPicPr>
          <p:cNvPr id="38924" name="Picture 12" descr="http://www.icsg2011.org/images/isee_image1.png"/>
          <p:cNvPicPr>
            <a:picLocks noChangeAspect="1" noChangeArrowheads="1"/>
          </p:cNvPicPr>
          <p:nvPr/>
        </p:nvPicPr>
        <p:blipFill>
          <a:blip r:embed="rId6" cstate="print"/>
          <a:srcRect t="2062" b="18557"/>
          <a:stretch>
            <a:fillRect/>
          </a:stretch>
        </p:blipFill>
        <p:spPr bwMode="auto">
          <a:xfrm>
            <a:off x="4800600" y="1600200"/>
            <a:ext cx="2124075" cy="25210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922" name="Picture 10" descr="http://www.molsoft.com/images/contour_electron_density_map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05600" y="1981200"/>
            <a:ext cx="2335763" cy="1752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2" name="TextBox 41"/>
          <p:cNvSpPr txBox="1"/>
          <p:nvPr/>
        </p:nvSpPr>
        <p:spPr>
          <a:xfrm>
            <a:off x="6858000" y="3810000"/>
            <a:ext cx="2286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ICM-Browser &amp; ActiveICM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Customers and Licensing</a:t>
            </a:r>
            <a:endParaRPr lang="en-US" dirty="0"/>
          </a:p>
        </p:txBody>
      </p:sp>
      <p:pic>
        <p:nvPicPr>
          <p:cNvPr id="51202" name="Picture 2" descr="http://www.molsoft.com/images/custs_phar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524000"/>
            <a:ext cx="4289865" cy="5163614"/>
          </a:xfrm>
          <a:prstGeom prst="rect">
            <a:avLst/>
          </a:prstGeom>
          <a:noFill/>
        </p:spPr>
      </p:pic>
      <p:pic>
        <p:nvPicPr>
          <p:cNvPr id="5" name="Picture 4" descr="wml_new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1828800"/>
            <a:ext cx="1438275" cy="1504950"/>
          </a:xfrm>
          <a:prstGeom prst="rect">
            <a:avLst/>
          </a:prstGeom>
        </p:spPr>
      </p:pic>
      <p:pic>
        <p:nvPicPr>
          <p:cNvPr id="6" name="Picture 6" descr="http://www.iphonedownloadblog.com/wp-content/uploads/2011/04/iPad-and-iPhon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0" y="1752600"/>
            <a:ext cx="1640205" cy="16002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52400" y="3811012"/>
            <a:ext cx="4038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 License software</a:t>
            </a:r>
          </a:p>
          <a:p>
            <a:r>
              <a:rPr lang="en-US" sz="2400" dirty="0" smtClean="0"/>
              <a:t>	</a:t>
            </a:r>
            <a:r>
              <a:rPr lang="en-US" sz="2400" dirty="0" err="1" smtClean="0"/>
              <a:t>Nodelocked</a:t>
            </a:r>
            <a:endParaRPr lang="en-US" sz="2400" dirty="0" smtClean="0"/>
          </a:p>
          <a:p>
            <a:r>
              <a:rPr lang="en-US" sz="2400" dirty="0" smtClean="0"/>
              <a:t>	</a:t>
            </a:r>
            <a:r>
              <a:rPr lang="en-US" sz="2400" dirty="0" smtClean="0"/>
              <a:t>Floating</a:t>
            </a:r>
          </a:p>
          <a:p>
            <a:r>
              <a:rPr lang="en-US" sz="2400" dirty="0" smtClean="0"/>
              <a:t>	</a:t>
            </a:r>
            <a:r>
              <a:rPr lang="en-US" sz="2400" dirty="0" smtClean="0"/>
              <a:t>Site licenses</a:t>
            </a:r>
          </a:p>
          <a:p>
            <a:endParaRPr lang="en-US" sz="2400" dirty="0" smtClean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Contract Research Services</a:t>
            </a:r>
          </a:p>
          <a:p>
            <a:endParaRPr lang="en-US" sz="2400" dirty="0" smtClean="0"/>
          </a:p>
          <a:p>
            <a:endParaRPr lang="en-US" sz="24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0" y="1676400"/>
          <a:ext cx="8077200" cy="4953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38600"/>
                <a:gridCol w="4038600"/>
              </a:tblGrid>
              <a:tr h="2387600">
                <a:tc>
                  <a:txBody>
                    <a:bodyPr/>
                    <a:lstStyle/>
                    <a:p>
                      <a:r>
                        <a:rPr lang="en-US" dirty="0" smtClean="0"/>
                        <a:t>Excellent Performance</a:t>
                      </a:r>
                      <a:r>
                        <a:rPr lang="en-US" baseline="0" dirty="0" smtClean="0"/>
                        <a:t> at </a:t>
                      </a:r>
                      <a:r>
                        <a:rPr lang="en-US" dirty="0" smtClean="0"/>
                        <a:t>Open Eye</a:t>
                      </a:r>
                      <a:endParaRPr lang="en-US" baseline="0" dirty="0" smtClean="0"/>
                    </a:p>
                    <a:p>
                      <a:r>
                        <a:rPr lang="en-US" baseline="0" dirty="0" smtClean="0"/>
                        <a:t>Challenge Cup 2010: Docking and Virtual Screening.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ActiveICM</a:t>
                      </a:r>
                      <a:r>
                        <a:rPr lang="en-US" baseline="0" dirty="0" smtClean="0"/>
                        <a:t> Software used for Publishing in Nature Structural and Molecular Biology and </a:t>
                      </a:r>
                      <a:r>
                        <a:rPr lang="en-US" baseline="0" dirty="0" err="1" smtClean="0"/>
                        <a:t>PLoS</a:t>
                      </a:r>
                      <a:r>
                        <a:rPr lang="en-US" baseline="0" dirty="0" smtClean="0"/>
                        <a:t> One.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565400">
                <a:tc>
                  <a:txBody>
                    <a:bodyPr/>
                    <a:lstStyle/>
                    <a:p>
                      <a:r>
                        <a:rPr lang="en-US" dirty="0" smtClean="0"/>
                        <a:t>Patent awarded in Feb 2011 for</a:t>
                      </a:r>
                      <a:r>
                        <a:rPr lang="en-US" baseline="0" dirty="0" smtClean="0"/>
                        <a:t> Structured Documents.</a:t>
                      </a:r>
                    </a:p>
                    <a:p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Novartis</a:t>
                      </a:r>
                      <a:r>
                        <a:rPr lang="en-US" baseline="0" dirty="0" smtClean="0"/>
                        <a:t> license ICM for worldwide use. For screening, modeling and data sharing.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Picture 8" descr="paten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6800" y="4724400"/>
            <a:ext cx="2639599" cy="1828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Recent Achievements</a:t>
            </a:r>
            <a:endParaRPr lang="en-US" dirty="0"/>
          </a:p>
        </p:txBody>
      </p:sp>
      <p:pic>
        <p:nvPicPr>
          <p:cNvPr id="49154" name="Picture 2" descr="OpenEye Scientifi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2667000"/>
            <a:ext cx="1219200" cy="1219201"/>
          </a:xfrm>
          <a:prstGeom prst="rect">
            <a:avLst/>
          </a:prstGeom>
          <a:noFill/>
        </p:spPr>
      </p:pic>
      <p:pic>
        <p:nvPicPr>
          <p:cNvPr id="5" name="Picture 8" descr="http://rlv.zcache.com/plos_one_logo_bumper_sticker-p128935036590197233trl0_400.jpg"/>
          <p:cNvPicPr>
            <a:picLocks noChangeAspect="1" noChangeArrowheads="1"/>
          </p:cNvPicPr>
          <p:nvPr/>
        </p:nvPicPr>
        <p:blipFill>
          <a:blip r:embed="rId4" cstate="print"/>
          <a:srcRect t="36000" b="36000"/>
          <a:stretch>
            <a:fillRect/>
          </a:stretch>
        </p:blipFill>
        <p:spPr bwMode="auto">
          <a:xfrm>
            <a:off x="5181600" y="3276600"/>
            <a:ext cx="2514600" cy="704088"/>
          </a:xfrm>
          <a:prstGeom prst="rect">
            <a:avLst/>
          </a:prstGeom>
          <a:noFill/>
        </p:spPr>
      </p:pic>
      <p:pic>
        <p:nvPicPr>
          <p:cNvPr id="6" name="Picture 4" descr="http://www.molsoft.com/images/nsmb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81600" y="2590800"/>
            <a:ext cx="2514600" cy="555399"/>
          </a:xfrm>
          <a:prstGeom prst="rect">
            <a:avLst/>
          </a:prstGeom>
          <a:noFill/>
        </p:spPr>
      </p:pic>
      <p:pic>
        <p:nvPicPr>
          <p:cNvPr id="49156" name="Picture 4" descr="http://www.molsoft.com/images/ms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54208" y="2514600"/>
            <a:ext cx="1934726" cy="1417611"/>
          </a:xfrm>
          <a:prstGeom prst="rect">
            <a:avLst/>
          </a:prstGeom>
          <a:noFill/>
        </p:spPr>
      </p:pic>
      <p:pic>
        <p:nvPicPr>
          <p:cNvPr id="49162" name="Picture 10" descr="http://www.worldallergy.org/UserFiles/image/Novartis_new_color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00600" y="5105400"/>
            <a:ext cx="3153925" cy="76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iMolview</a:t>
            </a:r>
            <a:r>
              <a:rPr lang="en-US" dirty="0" smtClean="0"/>
              <a:t> </a:t>
            </a:r>
            <a:r>
              <a:rPr lang="en-US" dirty="0" smtClean="0"/>
              <a:t>an </a:t>
            </a:r>
            <a:r>
              <a:rPr lang="en-US" dirty="0" err="1" smtClean="0"/>
              <a:t>iPhone</a:t>
            </a:r>
            <a:r>
              <a:rPr lang="en-US" dirty="0" smtClean="0"/>
              <a:t>/</a:t>
            </a:r>
            <a:r>
              <a:rPr lang="en-US" dirty="0" err="1" smtClean="0"/>
              <a:t>iPad</a:t>
            </a:r>
            <a:r>
              <a:rPr lang="en-US" dirty="0" smtClean="0"/>
              <a:t> App</a:t>
            </a:r>
            <a:endParaRPr lang="en-US" dirty="0"/>
          </a:p>
        </p:txBody>
      </p:sp>
      <p:pic>
        <p:nvPicPr>
          <p:cNvPr id="48130" name="Picture 2" descr="http://www.molsoft.com/~andy/screenshots/images/iphone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600200"/>
            <a:ext cx="3733800" cy="4978400"/>
          </a:xfrm>
          <a:prstGeom prst="rect">
            <a:avLst/>
          </a:prstGeom>
          <a:noFill/>
        </p:spPr>
      </p:pic>
      <p:pic>
        <p:nvPicPr>
          <p:cNvPr id="48134" name="Picture 6" descr="http://www.iphonedownloadblog.com/wp-content/uploads/2011/04/iPad-and-iPhon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1676400"/>
            <a:ext cx="2186940" cy="2133600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4191000" y="3886200"/>
            <a:ext cx="4800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b="1" dirty="0" smtClean="0"/>
              <a:t> </a:t>
            </a:r>
            <a:r>
              <a:rPr lang="en-US" b="1" dirty="0" smtClean="0"/>
              <a:t>Browse</a:t>
            </a:r>
            <a:r>
              <a:rPr lang="en-US" dirty="0" smtClean="0"/>
              <a:t> protein, DNA, and drug molecules in </a:t>
            </a:r>
            <a:r>
              <a:rPr lang="en-US" b="1" dirty="0" smtClean="0"/>
              <a:t>3D</a:t>
            </a:r>
            <a:r>
              <a:rPr lang="en-US" b="1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en-US" dirty="0" smtClean="0"/>
              <a:t>Direct </a:t>
            </a:r>
            <a:r>
              <a:rPr lang="en-US" dirty="0" smtClean="0"/>
              <a:t>link to the Protein Data Bank (PDB</a:t>
            </a:r>
            <a:r>
              <a:rPr lang="en-US" dirty="0" smtClean="0"/>
              <a:t>), </a:t>
            </a:r>
            <a:r>
              <a:rPr lang="en-US" dirty="0" err="1" smtClean="0"/>
              <a:t>PubMed</a:t>
            </a:r>
            <a:r>
              <a:rPr lang="en-US" dirty="0" smtClean="0"/>
              <a:t>, </a:t>
            </a:r>
            <a:r>
              <a:rPr lang="en-US" dirty="0" err="1" smtClean="0"/>
              <a:t>UniProt</a:t>
            </a:r>
            <a:r>
              <a:rPr lang="en-US" dirty="0" smtClean="0"/>
              <a:t> </a:t>
            </a:r>
            <a:r>
              <a:rPr lang="en-US" dirty="0" smtClean="0"/>
              <a:t>and </a:t>
            </a:r>
            <a:r>
              <a:rPr lang="en-US" dirty="0" err="1" smtClean="0"/>
              <a:t>DrugBank</a:t>
            </a:r>
            <a:r>
              <a:rPr lang="en-US" dirty="0" smtClean="0"/>
              <a:t> and has a fast and easy to use interface. </a:t>
            </a: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en-US" dirty="0" smtClean="0"/>
              <a:t>Read in any PDB file or </a:t>
            </a:r>
            <a:r>
              <a:rPr lang="en-US" dirty="0" err="1" smtClean="0"/>
              <a:t>icb</a:t>
            </a:r>
            <a:r>
              <a:rPr lang="en-US" dirty="0" smtClean="0"/>
              <a:t> file.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Molecular Documents</a:t>
            </a:r>
            <a:endParaRPr lang="en-US" dirty="0"/>
          </a:p>
        </p:txBody>
      </p:sp>
      <p:pic>
        <p:nvPicPr>
          <p:cNvPr id="47106" name="Picture 2" descr="http://www.molsoft.com/images/plos1_diagra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981200"/>
            <a:ext cx="5042912" cy="3839762"/>
          </a:xfrm>
          <a:prstGeom prst="rect">
            <a:avLst/>
          </a:prstGeom>
          <a:noFill/>
        </p:spPr>
      </p:pic>
      <p:pic>
        <p:nvPicPr>
          <p:cNvPr id="47114" name="Picture 10" descr="http://www.molsoft.com/images/nsmb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3048000"/>
            <a:ext cx="3148100" cy="2366850"/>
          </a:xfrm>
          <a:prstGeom prst="rect">
            <a:avLst/>
          </a:prstGeom>
          <a:noFill/>
        </p:spPr>
      </p:pic>
      <p:sp>
        <p:nvSpPr>
          <p:cNvPr id="15" name="Rectangle 14"/>
          <p:cNvSpPr/>
          <p:nvPr/>
        </p:nvSpPr>
        <p:spPr>
          <a:xfrm>
            <a:off x="152400" y="6488668"/>
            <a:ext cx="86982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b="1" dirty="0" smtClean="0"/>
              <a:t>US Patent </a:t>
            </a:r>
            <a:r>
              <a:rPr lang="en-US" sz="800" b="1" dirty="0" smtClean="0"/>
              <a:t>No: 7,880,738 </a:t>
            </a:r>
          </a:p>
          <a:p>
            <a:r>
              <a:rPr lang="en-US" sz="800" dirty="0" smtClean="0"/>
              <a:t>Structured </a:t>
            </a:r>
            <a:r>
              <a:rPr lang="en-US" sz="800" dirty="0" smtClean="0"/>
              <a:t>Documents and Systems, Methods and Computer Programs for Creating, Producing and Displaying Three Dimensional Objects and Other Related Information in Those Structured Documents</a:t>
            </a:r>
          </a:p>
          <a:p>
            <a:endParaRPr lang="en-US" sz="800" dirty="0"/>
          </a:p>
        </p:txBody>
      </p:sp>
      <p:pic>
        <p:nvPicPr>
          <p:cNvPr id="16" name="Picture 4" descr="http://www.molsoft.com/images/nsmb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2362200"/>
            <a:ext cx="2514600" cy="555399"/>
          </a:xfrm>
          <a:prstGeom prst="rect">
            <a:avLst/>
          </a:prstGeom>
          <a:noFill/>
        </p:spPr>
      </p:pic>
      <p:pic>
        <p:nvPicPr>
          <p:cNvPr id="47116" name="Picture 12" descr="http://www.molsoft.com/images/ai4_smal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00" y="1524000"/>
            <a:ext cx="1228725" cy="11490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Acknowledgements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371600" y="2057400"/>
            <a:ext cx="6172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Max </a:t>
            </a:r>
            <a:r>
              <a:rPr lang="en-US" dirty="0" err="1" smtClean="0"/>
              <a:t>Totrov</a:t>
            </a:r>
            <a:r>
              <a:rPr lang="en-US" dirty="0" smtClean="0"/>
              <a:t> (MolSoft LLC)</a:t>
            </a:r>
          </a:p>
          <a:p>
            <a:endParaRPr lang="en-US" dirty="0" smtClean="0"/>
          </a:p>
          <a:p>
            <a:r>
              <a:rPr lang="en-US" dirty="0" smtClean="0"/>
              <a:t>Irina Kufareva (UCSD</a:t>
            </a:r>
            <a:r>
              <a:rPr lang="en-US" dirty="0" smtClean="0"/>
              <a:t>)</a:t>
            </a:r>
          </a:p>
          <a:p>
            <a:endParaRPr lang="en-US" dirty="0" smtClean="0"/>
          </a:p>
          <a:p>
            <a:r>
              <a:rPr lang="en-US" dirty="0" smtClean="0"/>
              <a:t>Juan </a:t>
            </a:r>
            <a:r>
              <a:rPr lang="en-US" dirty="0" err="1" smtClean="0"/>
              <a:t>Fernández-Recio</a:t>
            </a:r>
            <a:r>
              <a:rPr lang="en-US" dirty="0" smtClean="0"/>
              <a:t> (Barcelona Supercomputer Center)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ODA: Prediction of Protein Interfaces 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057400"/>
            <a:ext cx="4953000" cy="3581400"/>
          </a:xfrm>
        </p:spPr>
        <p:txBody>
          <a:bodyPr>
            <a:no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sz="2000" dirty="0" smtClean="0"/>
              <a:t>Optimal Docking Area (ODA) identifies optimal contiguous patches</a:t>
            </a:r>
          </a:p>
          <a:p>
            <a:pPr eaLnBrk="0" hangingPunct="0">
              <a:spcBef>
                <a:spcPct val="0"/>
              </a:spcBef>
            </a:pPr>
            <a:r>
              <a:rPr lang="en-US" sz="2000" dirty="0" smtClean="0"/>
              <a:t>Atomic desolvation energy</a:t>
            </a:r>
          </a:p>
          <a:p>
            <a:pPr eaLnBrk="0" hangingPunct="0">
              <a:spcBef>
                <a:spcPct val="0"/>
              </a:spcBef>
              <a:buNone/>
            </a:pPr>
            <a:endParaRPr lang="en-US" sz="2000" dirty="0" smtClean="0"/>
          </a:p>
          <a:p>
            <a:pPr eaLnBrk="0" hangingPunct="0">
              <a:spcBef>
                <a:spcPct val="0"/>
              </a:spcBef>
              <a:buNone/>
            </a:pPr>
            <a:endParaRPr lang="en-US" sz="2000" dirty="0" smtClean="0"/>
          </a:p>
          <a:p>
            <a:pPr eaLnBrk="0" hangingPunct="0">
              <a:spcBef>
                <a:spcPct val="0"/>
              </a:spcBef>
              <a:buNone/>
            </a:pPr>
            <a:endParaRPr lang="en-US" sz="2000" dirty="0" smtClean="0"/>
          </a:p>
          <a:p>
            <a:pPr eaLnBrk="0" hangingPunct="0">
              <a:spcBef>
                <a:spcPct val="0"/>
              </a:spcBef>
            </a:pPr>
            <a:r>
              <a:rPr lang="en-US" sz="2000" dirty="0" smtClean="0"/>
              <a:t> Optimized on 66 complexes using protein docking results</a:t>
            </a:r>
          </a:p>
          <a:p>
            <a:pPr eaLnBrk="0" hangingPunct="0">
              <a:spcBef>
                <a:spcPct val="0"/>
              </a:spcBef>
            </a:pPr>
            <a:r>
              <a:rPr lang="en-US" sz="2000" dirty="0" smtClean="0"/>
              <a:t>Located about 80% of the interfaces</a:t>
            </a: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3124200"/>
            <a:ext cx="3200400" cy="836336"/>
          </a:xfrm>
          <a:prstGeom prst="rect">
            <a:avLst/>
          </a:prstGeom>
          <a:noFill/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86200" y="5943600"/>
            <a:ext cx="4953000" cy="807719"/>
          </a:xfrm>
        </p:spPr>
        <p:txBody>
          <a:bodyPr/>
          <a:lstStyle/>
          <a:p>
            <a:r>
              <a:rPr lang="en-US" dirty="0" smtClean="0"/>
              <a:t>Fernandez-Recio </a:t>
            </a:r>
            <a:r>
              <a:rPr lang="en-US" i="1" dirty="0" smtClean="0"/>
              <a:t>et al </a:t>
            </a:r>
            <a:r>
              <a:rPr lang="en-US" dirty="0" smtClean="0"/>
              <a:t>. </a:t>
            </a:r>
            <a:r>
              <a:rPr lang="en-US" b="1" dirty="0" smtClean="0"/>
              <a:t>Optimal docking area: a new method for predicting protein-protein interaction sites. </a:t>
            </a:r>
            <a:r>
              <a:rPr lang="en-US" i="1" dirty="0" smtClean="0"/>
              <a:t>Proteins. 2005 58(1):134-43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181600" y="5257800"/>
            <a:ext cx="3733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Example of prediction of optimal docking area for Serine Proteinase and Protein Inhibitor</a:t>
            </a:r>
            <a:endParaRPr lang="en-US" sz="1400" dirty="0"/>
          </a:p>
        </p:txBody>
      </p:sp>
    </p:spTree>
    <p:controls>
      <p:control spid="11265" name="ActiveIcmCtl1" r:id="rId2" imgW="3809524" imgH="3123810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Extending Patch Prediction With Alignments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1676400"/>
            <a:ext cx="2971800" cy="4613239"/>
          </a:xfrm>
          <a:prstGeom prst="rect">
            <a:avLst/>
          </a:prstGeom>
          <a:noFill/>
        </p:spPr>
      </p:pic>
      <p:pic>
        <p:nvPicPr>
          <p:cNvPr id="5" name="Picture 7" descr="alicolor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4953000"/>
            <a:ext cx="3156773" cy="1292305"/>
          </a:xfrm>
          <a:prstGeom prst="rect">
            <a:avLst/>
          </a:prstGeom>
          <a:noFill/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775191"/>
            <a:ext cx="5181600" cy="4625609"/>
          </a:xfrm>
          <a:prstGeom prst="rect">
            <a:avLst/>
          </a:prstGeom>
        </p:spPr>
        <p:txBody>
          <a:bodyPr vert="horz" lIns="54864" tIns="91440" rtlCol="0">
            <a:noAutofit/>
          </a:bodyPr>
          <a:lstStyle/>
          <a:p>
            <a:pPr marL="438912" marR="0" lvl="0" indent="-32004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r>
              <a:rPr lang="en-US" sz="2400" dirty="0" smtClean="0"/>
              <a:t>SVM cross-trained on new desolvation, conservation (61% of them had higher conservation), residues</a:t>
            </a:r>
          </a:p>
          <a:p>
            <a:pPr marL="438912" marR="0" lvl="0" indent="-32004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r>
              <a:rPr lang="en-US" sz="2400" dirty="0" smtClean="0">
                <a:solidFill>
                  <a:schemeClr val="accent2"/>
                </a:solidFill>
              </a:rPr>
              <a:t>97%</a:t>
            </a:r>
            <a:r>
              <a:rPr lang="en-US" sz="2400" dirty="0" smtClean="0"/>
              <a:t> of prediction overlap with correct patch while only 15% of surface are in a patch</a:t>
            </a:r>
          </a:p>
          <a:p>
            <a:pPr marL="438912" marR="0" lvl="0" indent="-32004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r>
              <a:rPr lang="en-US" sz="2400" dirty="0" smtClean="0"/>
              <a:t>Many oligomerization annotation errors detected</a:t>
            </a:r>
          </a:p>
          <a:p>
            <a:pPr marL="438912" marR="0" lvl="0" indent="-32004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r>
              <a:rPr lang="en-US" sz="2400" dirty="0" smtClean="0"/>
              <a:t>New mechanisms of action and SNPs can be predicted by the method.</a:t>
            </a:r>
          </a:p>
          <a:p>
            <a:pPr marL="438912" marR="0" lvl="0" indent="-32004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438912" marR="0" lvl="0" indent="-32004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438912" marR="0" lvl="0" indent="-32004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86200" y="5943600"/>
            <a:ext cx="4953000" cy="807719"/>
          </a:xfrm>
        </p:spPr>
        <p:txBody>
          <a:bodyPr/>
          <a:lstStyle/>
          <a:p>
            <a:r>
              <a:rPr lang="en-US" dirty="0" smtClean="0"/>
              <a:t>Bordner AJ, Abagyan R. </a:t>
            </a:r>
            <a:r>
              <a:rPr lang="en-US" b="1" dirty="0" smtClean="0"/>
              <a:t>Statistical analysis and prediction of protein-protein interfaces.</a:t>
            </a:r>
            <a:r>
              <a:rPr lang="en-US" dirty="0" smtClean="0"/>
              <a:t> </a:t>
            </a:r>
            <a:r>
              <a:rPr lang="en-US" i="1" dirty="0" smtClean="0"/>
              <a:t>Proteins. 2005 60(3):353-66.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nfig00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0800" y="1524000"/>
            <a:ext cx="1905000" cy="2465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PIER: Protein Interface Predictor</a:t>
            </a:r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86200" y="5943600"/>
            <a:ext cx="4953000" cy="807719"/>
          </a:xfrm>
        </p:spPr>
        <p:txBody>
          <a:bodyPr/>
          <a:lstStyle/>
          <a:p>
            <a:r>
              <a:rPr lang="en-US" dirty="0" smtClean="0"/>
              <a:t>Kufareva et al. </a:t>
            </a:r>
            <a:r>
              <a:rPr lang="en-US" b="1" dirty="0" smtClean="0"/>
              <a:t>PIER: protein interface recognition for structural proteomics. </a:t>
            </a:r>
            <a:r>
              <a:rPr lang="en-US" i="1" dirty="0" smtClean="0"/>
              <a:t>Proteins. 2007 67(2):400-17.</a:t>
            </a:r>
            <a:endParaRPr lang="en-US" i="1" dirty="0"/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/>
          <a:srcRect l="1474" t="17786" r="13606" b="6152"/>
          <a:stretch>
            <a:fillRect/>
          </a:stretch>
        </p:blipFill>
        <p:spPr bwMode="auto">
          <a:xfrm>
            <a:off x="228600" y="2971800"/>
            <a:ext cx="5029200" cy="33924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print"/>
          <a:srcRect l="624" t="16914" r="60001" b="38176"/>
          <a:stretch>
            <a:fillRect/>
          </a:stretch>
        </p:blipFill>
        <p:spPr bwMode="auto">
          <a:xfrm>
            <a:off x="5638800" y="3581400"/>
            <a:ext cx="3200400" cy="2689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152400" y="1600200"/>
            <a:ext cx="49530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Statistical </a:t>
            </a:r>
            <a:r>
              <a:rPr lang="en-US" sz="1600" dirty="0" smtClean="0">
                <a:solidFill>
                  <a:srgbClr val="FFC000"/>
                </a:solidFill>
              </a:rPr>
              <a:t>atom-group preferences </a:t>
            </a:r>
            <a:r>
              <a:rPr lang="en-US" sz="1600" dirty="0" smtClean="0"/>
              <a:t>from 748 interfaces.</a:t>
            </a:r>
          </a:p>
          <a:p>
            <a:pPr lvl="1"/>
            <a:r>
              <a:rPr lang="en-US" sz="1000" dirty="0" smtClean="0"/>
              <a:t>sp2 carbon in aromatic rings</a:t>
            </a:r>
          </a:p>
          <a:p>
            <a:pPr lvl="1"/>
            <a:r>
              <a:rPr lang="en-US" sz="1000" dirty="0" smtClean="0"/>
              <a:t>sp3 carbon of aliphatic residues</a:t>
            </a:r>
          </a:p>
          <a:p>
            <a:pPr lvl="1"/>
            <a:r>
              <a:rPr lang="en-US" sz="1000" dirty="0" smtClean="0"/>
              <a:t>sulfur in Cys and Met</a:t>
            </a:r>
          </a:p>
          <a:p>
            <a:pPr lvl="1"/>
            <a:r>
              <a:rPr lang="en-US" sz="1000" dirty="0" smtClean="0"/>
              <a:t>sp2 N,C in 5-rings; guanidinium in Arg</a:t>
            </a:r>
          </a:p>
          <a:p>
            <a:r>
              <a:rPr lang="en-US" sz="1400" dirty="0" smtClean="0"/>
              <a:t>Discovered correct interfaces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76400"/>
            <a:ext cx="4902200" cy="4850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953000" y="2392362"/>
            <a:ext cx="4191000" cy="398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>
              <a:spcBef>
                <a:spcPct val="0"/>
              </a:spcBef>
            </a:pPr>
            <a:r>
              <a:rPr lang="en-US" sz="1600" dirty="0">
                <a:latin typeface="Arial Unicode MS" pitchFamily="34" charset="-128"/>
              </a:rPr>
              <a:t>Predicted tetramerization interface</a:t>
            </a:r>
          </a:p>
          <a:p>
            <a:pPr eaLnBrk="0" hangingPunct="0">
              <a:spcBef>
                <a:spcPct val="0"/>
              </a:spcBef>
            </a:pPr>
            <a:endParaRPr lang="en-US" dirty="0">
              <a:latin typeface="Arial Unicode MS" pitchFamily="34" charset="-128"/>
            </a:endParaRPr>
          </a:p>
          <a:p>
            <a:pPr eaLnBrk="0" hangingPunct="0">
              <a:spcBef>
                <a:spcPct val="0"/>
              </a:spcBef>
            </a:pPr>
            <a:r>
              <a:rPr lang="en-US" dirty="0">
                <a:latin typeface="Arial Unicode MS" pitchFamily="34" charset="-128"/>
              </a:rPr>
              <a:t>Glycyl tRNA synthetase (predicted tetramer)</a:t>
            </a:r>
          </a:p>
          <a:p>
            <a:pPr eaLnBrk="0" hangingPunct="0">
              <a:spcBef>
                <a:spcPct val="0"/>
              </a:spcBef>
            </a:pPr>
            <a:endParaRPr lang="en-US" dirty="0">
              <a:latin typeface="Arial Unicode MS" pitchFamily="34" charset="-128"/>
            </a:endParaRPr>
          </a:p>
          <a:p>
            <a:pPr eaLnBrk="0" hangingPunct="0">
              <a:spcBef>
                <a:spcPct val="0"/>
              </a:spcBef>
            </a:pPr>
            <a:endParaRPr lang="en-US" dirty="0">
              <a:latin typeface="Arial Unicode MS" pitchFamily="34" charset="-128"/>
            </a:endParaRPr>
          </a:p>
          <a:p>
            <a:pPr eaLnBrk="0" hangingPunct="0">
              <a:spcBef>
                <a:spcPct val="0"/>
              </a:spcBef>
            </a:pPr>
            <a:endParaRPr lang="en-US" dirty="0">
              <a:latin typeface="Arial Unicode MS" pitchFamily="34" charset="-128"/>
            </a:endParaRPr>
          </a:p>
          <a:p>
            <a:pPr eaLnBrk="0" hangingPunct="0">
              <a:spcBef>
                <a:spcPct val="0"/>
              </a:spcBef>
            </a:pPr>
            <a:endParaRPr lang="en-US" dirty="0">
              <a:latin typeface="Arial Unicode MS" pitchFamily="34" charset="-128"/>
            </a:endParaRPr>
          </a:p>
          <a:p>
            <a:pPr eaLnBrk="0" hangingPunct="0">
              <a:spcBef>
                <a:spcPct val="0"/>
              </a:spcBef>
            </a:pPr>
            <a:endParaRPr lang="en-US" dirty="0">
              <a:latin typeface="Arial Unicode MS" pitchFamily="34" charset="-128"/>
            </a:endParaRPr>
          </a:p>
          <a:p>
            <a:pPr eaLnBrk="0" hangingPunct="0">
              <a:spcBef>
                <a:spcPct val="0"/>
              </a:spcBef>
            </a:pPr>
            <a:r>
              <a:rPr lang="en-US" dirty="0">
                <a:latin typeface="Arial Unicode MS" pitchFamily="34" charset="-128"/>
              </a:rPr>
              <a:t>Seryl tRNA synthetase (dimer)</a:t>
            </a:r>
          </a:p>
        </p:txBody>
      </p:sp>
      <p:sp>
        <p:nvSpPr>
          <p:cNvPr id="6" name="Line 8"/>
          <p:cNvSpPr>
            <a:spLocks noChangeShapeType="1"/>
          </p:cNvSpPr>
          <p:nvPr/>
        </p:nvSpPr>
        <p:spPr bwMode="auto">
          <a:xfrm flipH="1" flipV="1">
            <a:off x="3962400" y="2773362"/>
            <a:ext cx="1371600" cy="274638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 type="triangle" w="med" len="med"/>
          </a:ln>
          <a:effectLst/>
        </p:spPr>
        <p:txBody>
          <a:bodyPr wrap="square" anchor="ctr">
            <a:spAutoFit/>
          </a:bodyPr>
          <a:lstStyle/>
          <a:p>
            <a:endParaRPr lang="en-US" dirty="0"/>
          </a:p>
        </p:txBody>
      </p:sp>
      <p:sp>
        <p:nvSpPr>
          <p:cNvPr id="7" name="Line 9"/>
          <p:cNvSpPr>
            <a:spLocks noChangeShapeType="1"/>
          </p:cNvSpPr>
          <p:nvPr/>
        </p:nvSpPr>
        <p:spPr bwMode="auto">
          <a:xfrm flipH="1">
            <a:off x="4191000" y="5334000"/>
            <a:ext cx="1905000" cy="182562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 type="triangle" w="med" len="med"/>
          </a:ln>
          <a:effectLst/>
        </p:spPr>
        <p:txBody>
          <a:bodyPr wrap="square" anchor="ctr">
            <a:spAutoFit/>
          </a:bodyPr>
          <a:lstStyle/>
          <a:p>
            <a:endParaRPr lang="en-US" dirty="0"/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6019800" y="5211762"/>
            <a:ext cx="9636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en-US" sz="1400" dirty="0">
                <a:latin typeface="Arial Unicode MS" pitchFamily="34" charset="-128"/>
              </a:rPr>
              <a:t>No signal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Predicting Oligomerization State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Predicting Correct Oligomeric State</a:t>
            </a:r>
            <a:endParaRPr lang="en-US" dirty="0"/>
          </a:p>
        </p:txBody>
      </p:sp>
      <p:pic>
        <p:nvPicPr>
          <p:cNvPr id="4" name="Picture 3" descr="PyrDKBac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4191000"/>
            <a:ext cx="2971800" cy="2500313"/>
          </a:xfrm>
          <a:prstGeom prst="rect">
            <a:avLst/>
          </a:prstGeom>
          <a:noFill/>
        </p:spPr>
      </p:pic>
      <p:pic>
        <p:nvPicPr>
          <p:cNvPr id="5" name="Picture 4" descr="PyrDKFron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1600200"/>
            <a:ext cx="2971800" cy="2555875"/>
          </a:xfrm>
          <a:prstGeom prst="rect">
            <a:avLst/>
          </a:prstGeom>
          <a:noFill/>
        </p:spPr>
      </p:pic>
      <p:pic>
        <p:nvPicPr>
          <p:cNvPr id="6" name="Picture 5" descr="TyrR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0" y="4267200"/>
            <a:ext cx="3172019" cy="2343150"/>
          </a:xfrm>
          <a:prstGeom prst="rect">
            <a:avLst/>
          </a:prstGeom>
          <a:noFill/>
        </p:spPr>
      </p:pic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3657600" y="6581001"/>
            <a:ext cx="54864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742950" indent="-285750"/>
            <a:r>
              <a:rPr lang="en-US" sz="1200" dirty="0"/>
              <a:t>1996 publication      (with Irina Kufareva, </a:t>
            </a:r>
            <a:r>
              <a:rPr lang="en-US" sz="1200" i="1" dirty="0"/>
              <a:t>in preparation</a:t>
            </a:r>
            <a:r>
              <a:rPr lang="en-US" sz="1200" dirty="0"/>
              <a:t>) 2 close </a:t>
            </a:r>
            <a:r>
              <a:rPr lang="en-US" sz="1200" dirty="0" smtClean="0"/>
              <a:t>homologues</a:t>
            </a:r>
            <a:endParaRPr lang="en-US" sz="1200" dirty="0"/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3581400" y="1600200"/>
            <a:ext cx="5486400" cy="2693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137160" rIns="0">
            <a:spAutoFit/>
          </a:bodyPr>
          <a:lstStyle/>
          <a:p>
            <a:pPr marL="742950" indent="-285750">
              <a:lnSpc>
                <a:spcPct val="40000"/>
              </a:lnSpc>
            </a:pPr>
            <a:endParaRPr lang="en-US" dirty="0"/>
          </a:p>
          <a:p>
            <a:pPr marL="742950" indent="-285750">
              <a:lnSpc>
                <a:spcPct val="50000"/>
              </a:lnSpc>
            </a:pPr>
            <a:r>
              <a:rPr lang="en-US" dirty="0"/>
              <a:t>Linear Empirical Atom Group Method </a:t>
            </a:r>
          </a:p>
          <a:p>
            <a:pPr marL="742950" indent="-285750">
              <a:lnSpc>
                <a:spcPct val="80000"/>
              </a:lnSpc>
            </a:pPr>
            <a:endParaRPr lang="en-US" sz="2000" dirty="0" smtClean="0">
              <a:solidFill>
                <a:schemeClr val="accent2"/>
              </a:solidFill>
            </a:endParaRPr>
          </a:p>
          <a:p>
            <a:pPr marL="742950" indent="-285750">
              <a:lnSpc>
                <a:spcPct val="80000"/>
              </a:lnSpc>
            </a:pPr>
            <a:r>
              <a:rPr lang="en-US" sz="2000" dirty="0" smtClean="0"/>
              <a:t>Train group parameters against known complexes by PLS</a:t>
            </a:r>
          </a:p>
          <a:p>
            <a:pPr marL="742950" indent="-285750">
              <a:lnSpc>
                <a:spcPct val="80000"/>
              </a:lnSpc>
            </a:pPr>
            <a:endParaRPr lang="en-US" sz="2000" b="1" dirty="0" smtClean="0">
              <a:solidFill>
                <a:srgbClr val="92D050"/>
              </a:solidFill>
            </a:endParaRPr>
          </a:p>
          <a:p>
            <a:pPr lvl="1">
              <a:lnSpc>
                <a:spcPct val="40000"/>
              </a:lnSpc>
            </a:pPr>
            <a:r>
              <a:rPr lang="en-US" b="1" dirty="0" smtClean="0">
                <a:solidFill>
                  <a:srgbClr val="92D050"/>
                </a:solidFill>
              </a:rPr>
              <a:t>Green:  predicted partner</a:t>
            </a:r>
          </a:p>
          <a:p>
            <a:pPr lvl="1">
              <a:lnSpc>
                <a:spcPct val="40000"/>
              </a:lnSpc>
            </a:pPr>
            <a:endParaRPr lang="en-US" dirty="0" smtClean="0">
              <a:solidFill>
                <a:schemeClr val="folHlink"/>
              </a:solidFill>
            </a:endParaRPr>
          </a:p>
          <a:p>
            <a:pPr lvl="1">
              <a:lnSpc>
                <a:spcPct val="40000"/>
              </a:lnSpc>
            </a:pPr>
            <a:endParaRPr lang="en-US" dirty="0" smtClean="0">
              <a:solidFill>
                <a:srgbClr val="FFC000"/>
              </a:solidFill>
            </a:endParaRPr>
          </a:p>
          <a:p>
            <a:pPr lvl="1">
              <a:lnSpc>
                <a:spcPct val="40000"/>
              </a:lnSpc>
            </a:pPr>
            <a:r>
              <a:rPr lang="en-US" b="1" dirty="0" smtClean="0">
                <a:solidFill>
                  <a:srgbClr val="FFC000"/>
                </a:solidFill>
              </a:rPr>
              <a:t>Orange</a:t>
            </a:r>
            <a:r>
              <a:rPr lang="en-US" b="1" dirty="0">
                <a:solidFill>
                  <a:srgbClr val="FFC000"/>
                </a:solidFill>
              </a:rPr>
              <a:t>: currently annotated partner </a:t>
            </a:r>
          </a:p>
          <a:p>
            <a:pPr lvl="1">
              <a:lnSpc>
                <a:spcPct val="70000"/>
              </a:lnSpc>
            </a:pPr>
            <a:endParaRPr lang="en-US" dirty="0"/>
          </a:p>
          <a:p>
            <a:pPr lvl="1">
              <a:lnSpc>
                <a:spcPct val="70000"/>
              </a:lnSpc>
            </a:pPr>
            <a:r>
              <a:rPr lang="en-US" dirty="0"/>
              <a:t>Pyruvate phosphate dikinase</a:t>
            </a:r>
          </a:p>
          <a:p>
            <a:pPr lvl="1">
              <a:lnSpc>
                <a:spcPct val="70000"/>
              </a:lnSpc>
              <a:spcBef>
                <a:spcPct val="20000"/>
              </a:spcBef>
            </a:pPr>
            <a:r>
              <a:rPr lang="en-US" dirty="0"/>
              <a:t>               Tyrosyl-tRNA synthetase</a:t>
            </a:r>
          </a:p>
          <a:p>
            <a:pPr lvl="1">
              <a:lnSpc>
                <a:spcPct val="70000"/>
              </a:lnSpc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Protein-Protein Docking with </a:t>
            </a:r>
            <a:r>
              <a:rPr lang="en-US" sz="3600" dirty="0" smtClean="0">
                <a:solidFill>
                  <a:schemeClr val="bg1"/>
                </a:solidFill>
              </a:rPr>
              <a:t>I</a:t>
            </a:r>
            <a:r>
              <a:rPr lang="en-US" sz="3600" dirty="0" smtClean="0"/>
              <a:t>nternal </a:t>
            </a:r>
            <a:r>
              <a:rPr lang="en-US" sz="3600" dirty="0" smtClean="0">
                <a:solidFill>
                  <a:schemeClr val="bg1"/>
                </a:solidFill>
              </a:rPr>
              <a:t>C</a:t>
            </a:r>
            <a:r>
              <a:rPr lang="en-US" sz="3600" dirty="0" smtClean="0"/>
              <a:t>oordinate </a:t>
            </a:r>
            <a:r>
              <a:rPr lang="en-US" sz="3600" dirty="0" smtClean="0">
                <a:solidFill>
                  <a:schemeClr val="bg1"/>
                </a:solidFill>
              </a:rPr>
              <a:t>M</a:t>
            </a:r>
            <a:r>
              <a:rPr lang="en-US" sz="3600" dirty="0" smtClean="0"/>
              <a:t>echanics (</a:t>
            </a:r>
            <a:r>
              <a:rPr lang="en-US" sz="3600" dirty="0" smtClean="0">
                <a:solidFill>
                  <a:schemeClr val="bg1"/>
                </a:solidFill>
              </a:rPr>
              <a:t>ICM</a:t>
            </a:r>
            <a:r>
              <a:rPr lang="en-US" sz="3600" dirty="0" smtClean="0"/>
              <a:t>)</a:t>
            </a:r>
            <a:endParaRPr lang="en-US" sz="3600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191000" y="1524000"/>
            <a:ext cx="47244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en-US" sz="2000" dirty="0"/>
              <a:t> </a:t>
            </a:r>
            <a:r>
              <a:rPr lang="en-US" sz="2000" dirty="0" smtClean="0"/>
              <a:t>One major problem is the size of the docking system many thousands of atoms.</a:t>
            </a:r>
          </a:p>
          <a:p>
            <a:endParaRPr lang="en-US" sz="2000" dirty="0" smtClean="0"/>
          </a:p>
          <a:p>
            <a:pPr>
              <a:buFontTx/>
              <a:buChar char="•"/>
            </a:pPr>
            <a:r>
              <a:rPr lang="en-US" sz="2000" dirty="0"/>
              <a:t> </a:t>
            </a:r>
            <a:r>
              <a:rPr lang="en-US" sz="2000" dirty="0" smtClean="0"/>
              <a:t>IC substantially reduces the number of variables defining the system.</a:t>
            </a:r>
          </a:p>
          <a:p>
            <a:pPr>
              <a:buFontTx/>
              <a:buChar char="•"/>
            </a:pPr>
            <a:endParaRPr lang="en-US" sz="2000" dirty="0" smtClean="0"/>
          </a:p>
          <a:p>
            <a:pPr>
              <a:buFontTx/>
              <a:buChar char="•"/>
            </a:pPr>
            <a:r>
              <a:rPr lang="en-US" sz="2000" dirty="0"/>
              <a:t> </a:t>
            </a:r>
            <a:r>
              <a:rPr lang="en-US" sz="2000" dirty="0" smtClean="0"/>
              <a:t>A Cartesian description requires 3 variables per atom (x, y, and z).</a:t>
            </a:r>
          </a:p>
          <a:p>
            <a:pPr>
              <a:buFontTx/>
              <a:buChar char="•"/>
            </a:pPr>
            <a:endParaRPr lang="en-US" sz="2000" dirty="0" smtClean="0"/>
          </a:p>
          <a:p>
            <a:pPr>
              <a:buFontTx/>
              <a:buChar char="•"/>
            </a:pPr>
            <a:r>
              <a:rPr lang="en-US" sz="2000" dirty="0"/>
              <a:t> </a:t>
            </a:r>
            <a:r>
              <a:rPr lang="en-US" sz="2000" dirty="0" smtClean="0"/>
              <a:t>IC uses bond lengths, planar angles, and torsion angles instead.</a:t>
            </a:r>
          </a:p>
          <a:p>
            <a:pPr>
              <a:buFontTx/>
              <a:buChar char="•"/>
            </a:pPr>
            <a:endParaRPr lang="en-US" sz="2000" dirty="0" smtClean="0"/>
          </a:p>
          <a:p>
            <a:pPr>
              <a:buFontTx/>
              <a:buChar char="•"/>
            </a:pPr>
            <a:r>
              <a:rPr lang="en-US" sz="2000" dirty="0"/>
              <a:t> </a:t>
            </a:r>
            <a:r>
              <a:rPr lang="en-US" sz="2000" dirty="0" smtClean="0"/>
              <a:t>Bond lengths and planar angles are generally rigid in normal conditions – therefore only allow torsion angle changes.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676400"/>
            <a:ext cx="3513826" cy="35814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28600" y="5638800"/>
            <a:ext cx="3124200" cy="97872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b="1" dirty="0" smtClean="0">
                <a:solidFill>
                  <a:schemeClr val="accent1"/>
                </a:solidFill>
              </a:rPr>
              <a:t>Applications:</a:t>
            </a:r>
          </a:p>
          <a:p>
            <a:r>
              <a:rPr lang="en-US" dirty="0" smtClean="0"/>
              <a:t>Folding, protein modeling,</a:t>
            </a:r>
          </a:p>
          <a:p>
            <a:r>
              <a:rPr lang="en-US" dirty="0" smtClean="0"/>
              <a:t>Docking, Virtual Screening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5105400" y="6337216"/>
            <a:ext cx="4038600" cy="5207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dirty="0" smtClean="0"/>
              <a:t>Abagyan et al. (1994) “ICM - a new method for protein modeling..” </a:t>
            </a:r>
            <a:r>
              <a:rPr lang="en-US" sz="1200" i="1" dirty="0" smtClean="0"/>
              <a:t>J. Comp. Chem.</a:t>
            </a:r>
            <a:r>
              <a:rPr lang="en-US" sz="1200" dirty="0" smtClean="0"/>
              <a:t> 15, 488-506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800" dirty="0" smtClean="0">
                <a:solidFill>
                  <a:schemeClr val="accent1"/>
                </a:solidFill>
                <a:latin typeface="+mn-lt"/>
              </a:rPr>
              <a:t>Global Optimization Procedure</a:t>
            </a:r>
            <a:endParaRPr lang="en-US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457200" y="1676400"/>
            <a:ext cx="4267200" cy="4939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/>
            <a:r>
              <a:rPr lang="en-US" sz="1800" b="1" dirty="0">
                <a:solidFill>
                  <a:schemeClr val="accent1"/>
                </a:solidFill>
                <a:latin typeface="Helvetica" charset="0"/>
              </a:rPr>
              <a:t>Monte-Carlo minimization</a:t>
            </a:r>
            <a:r>
              <a:rPr lang="en-US" sz="1800" b="1" dirty="0" smtClean="0">
                <a:solidFill>
                  <a:schemeClr val="accent1"/>
                </a:solidFill>
                <a:latin typeface="Helvetica" charset="0"/>
              </a:rPr>
              <a:t>:</a:t>
            </a:r>
          </a:p>
          <a:p>
            <a:pPr marL="457200" indent="-457200"/>
            <a:endParaRPr lang="en-US" sz="1800" u="sng" dirty="0">
              <a:latin typeface="Helvetica" charset="0"/>
            </a:endParaRPr>
          </a:p>
          <a:p>
            <a:pPr marL="457200" indent="-457200">
              <a:buFont typeface="Times" charset="0"/>
              <a:buAutoNum type="arabicPeriod"/>
            </a:pPr>
            <a:r>
              <a:rPr lang="en-US" sz="1800" dirty="0">
                <a:latin typeface="Helvetica" charset="0"/>
              </a:rPr>
              <a:t>Random step: perturb one of the torsions or the position/orientation of the </a:t>
            </a:r>
            <a:r>
              <a:rPr lang="en-US" sz="1800" dirty="0" err="1">
                <a:latin typeface="Helvetica" charset="0"/>
              </a:rPr>
              <a:t>ligand</a:t>
            </a:r>
            <a:endParaRPr lang="en-US" sz="1800" u="sng" dirty="0">
              <a:latin typeface="Helvetica" charset="0"/>
            </a:endParaRPr>
          </a:p>
          <a:p>
            <a:pPr marL="457200" indent="-457200">
              <a:buFont typeface="Times" charset="0"/>
              <a:buAutoNum type="arabicPeriod"/>
            </a:pPr>
            <a:r>
              <a:rPr lang="en-US" sz="1800" dirty="0">
                <a:latin typeface="Helvetica" charset="0"/>
              </a:rPr>
              <a:t>Local gradient minimization</a:t>
            </a:r>
          </a:p>
          <a:p>
            <a:pPr marL="457200" indent="-457200">
              <a:buFont typeface="Times" charset="0"/>
              <a:buAutoNum type="arabicPeriod"/>
            </a:pPr>
            <a:r>
              <a:rPr lang="en-US" sz="1800" dirty="0">
                <a:latin typeface="Helvetica" charset="0"/>
              </a:rPr>
              <a:t>Compare the new energy to the previous value, if improved, accept the new conformation, otherwise apply Metropolis criterion: accept/reject with the probability Exp(-∆E/</a:t>
            </a:r>
            <a:r>
              <a:rPr lang="en-US" sz="1800" dirty="0" err="1">
                <a:latin typeface="Helvetica" charset="0"/>
              </a:rPr>
              <a:t>kT</a:t>
            </a:r>
            <a:r>
              <a:rPr lang="en-US" sz="1800" dirty="0">
                <a:latin typeface="Helvetica" charset="0"/>
              </a:rPr>
              <a:t>)</a:t>
            </a:r>
          </a:p>
          <a:p>
            <a:pPr marL="457200" indent="-457200">
              <a:buFont typeface="Times" charset="0"/>
              <a:buAutoNum type="arabicPeriod"/>
            </a:pPr>
            <a:r>
              <a:rPr lang="en-US" sz="1800" dirty="0">
                <a:latin typeface="Helvetica" charset="0"/>
              </a:rPr>
              <a:t>Go back to step </a:t>
            </a:r>
            <a:r>
              <a:rPr lang="en-US" sz="1800" dirty="0" smtClean="0">
                <a:latin typeface="Helvetica" charset="0"/>
              </a:rPr>
              <a:t>1</a:t>
            </a:r>
            <a:endParaRPr lang="en-US" sz="1800" dirty="0">
              <a:latin typeface="Helvetica" charset="0"/>
            </a:endParaRPr>
          </a:p>
          <a:p>
            <a:pPr marL="457200" indent="-457200">
              <a:spcBef>
                <a:spcPct val="50000"/>
              </a:spcBef>
            </a:pPr>
            <a:r>
              <a:rPr lang="en-US" sz="1800" dirty="0">
                <a:latin typeface="Helvetica" charset="0"/>
              </a:rPr>
              <a:t>	Termination: Adaptive heuristics for optimal MC run length based on </a:t>
            </a:r>
            <a:r>
              <a:rPr lang="en-US" sz="1800" dirty="0" err="1">
                <a:latin typeface="Helvetica" charset="0"/>
              </a:rPr>
              <a:t>ligand</a:t>
            </a:r>
            <a:r>
              <a:rPr lang="en-US" sz="1800" dirty="0">
                <a:latin typeface="Helvetica" charset="0"/>
              </a:rPr>
              <a:t> size and flexibility.</a:t>
            </a:r>
          </a:p>
          <a:p>
            <a:pPr marL="457200" indent="-457200">
              <a:buFont typeface="Times" charset="0"/>
              <a:buNone/>
            </a:pPr>
            <a:endParaRPr lang="en-US" sz="1800" dirty="0">
              <a:solidFill>
                <a:schemeClr val="accent2"/>
              </a:solidFill>
            </a:endParaRPr>
          </a:p>
        </p:txBody>
      </p:sp>
      <p:sp>
        <p:nvSpPr>
          <p:cNvPr id="5" name="Freeform 8"/>
          <p:cNvSpPr>
            <a:spLocks/>
          </p:cNvSpPr>
          <p:nvPr/>
        </p:nvSpPr>
        <p:spPr bwMode="auto">
          <a:xfrm>
            <a:off x="5140325" y="3182937"/>
            <a:ext cx="1793875" cy="1274763"/>
          </a:xfrm>
          <a:custGeom>
            <a:avLst/>
            <a:gdLst>
              <a:gd name="T0" fmla="*/ 558944 w 751"/>
              <a:gd name="T1" fmla="*/ 1020763 h 803"/>
              <a:gd name="T2" fmla="*/ 310524 w 751"/>
              <a:gd name="T3" fmla="*/ 931863 h 803"/>
              <a:gd name="T4" fmla="*/ 195869 w 751"/>
              <a:gd name="T5" fmla="*/ 881063 h 803"/>
              <a:gd name="T6" fmla="*/ 138542 w 751"/>
              <a:gd name="T7" fmla="*/ 855663 h 803"/>
              <a:gd name="T8" fmla="*/ 62105 w 751"/>
              <a:gd name="T9" fmla="*/ 652463 h 803"/>
              <a:gd name="T10" fmla="*/ 23886 w 751"/>
              <a:gd name="T11" fmla="*/ 601663 h 803"/>
              <a:gd name="T12" fmla="*/ 4777 w 751"/>
              <a:gd name="T13" fmla="*/ 563563 h 803"/>
              <a:gd name="T14" fmla="*/ 23886 w 751"/>
              <a:gd name="T15" fmla="*/ 360363 h 803"/>
              <a:gd name="T16" fmla="*/ 100323 w 751"/>
              <a:gd name="T17" fmla="*/ 284163 h 803"/>
              <a:gd name="T18" fmla="*/ 119432 w 751"/>
              <a:gd name="T19" fmla="*/ 246063 h 803"/>
              <a:gd name="T20" fmla="*/ 310524 w 751"/>
              <a:gd name="T21" fmla="*/ 195263 h 803"/>
              <a:gd name="T22" fmla="*/ 367852 w 751"/>
              <a:gd name="T23" fmla="*/ 169863 h 803"/>
              <a:gd name="T24" fmla="*/ 425179 w 751"/>
              <a:gd name="T25" fmla="*/ 119063 h 803"/>
              <a:gd name="T26" fmla="*/ 730926 w 751"/>
              <a:gd name="T27" fmla="*/ 4763 h 803"/>
              <a:gd name="T28" fmla="*/ 941127 w 751"/>
              <a:gd name="T29" fmla="*/ 30163 h 803"/>
              <a:gd name="T30" fmla="*/ 1036673 w 751"/>
              <a:gd name="T31" fmla="*/ 144463 h 803"/>
              <a:gd name="T32" fmla="*/ 1113110 w 751"/>
              <a:gd name="T33" fmla="*/ 169863 h 803"/>
              <a:gd name="T34" fmla="*/ 1170438 w 751"/>
              <a:gd name="T35" fmla="*/ 207963 h 803"/>
              <a:gd name="T36" fmla="*/ 1208656 w 751"/>
              <a:gd name="T37" fmla="*/ 322263 h 803"/>
              <a:gd name="T38" fmla="*/ 1285093 w 751"/>
              <a:gd name="T39" fmla="*/ 347663 h 803"/>
              <a:gd name="T40" fmla="*/ 1648167 w 751"/>
              <a:gd name="T41" fmla="*/ 512763 h 803"/>
              <a:gd name="T42" fmla="*/ 1686386 w 751"/>
              <a:gd name="T43" fmla="*/ 576263 h 803"/>
              <a:gd name="T44" fmla="*/ 1762823 w 751"/>
              <a:gd name="T45" fmla="*/ 614363 h 803"/>
              <a:gd name="T46" fmla="*/ 1629058 w 751"/>
              <a:gd name="T47" fmla="*/ 766763 h 803"/>
              <a:gd name="T48" fmla="*/ 1437966 w 751"/>
              <a:gd name="T49" fmla="*/ 868363 h 803"/>
              <a:gd name="T50" fmla="*/ 1189547 w 751"/>
              <a:gd name="T51" fmla="*/ 944563 h 803"/>
              <a:gd name="T52" fmla="*/ 1113110 w 751"/>
              <a:gd name="T53" fmla="*/ 1071563 h 803"/>
              <a:gd name="T54" fmla="*/ 1055783 w 751"/>
              <a:gd name="T55" fmla="*/ 1122363 h 803"/>
              <a:gd name="T56" fmla="*/ 902909 w 751"/>
              <a:gd name="T57" fmla="*/ 1274763 h 803"/>
              <a:gd name="T58" fmla="*/ 730926 w 751"/>
              <a:gd name="T59" fmla="*/ 1249363 h 803"/>
              <a:gd name="T60" fmla="*/ 654490 w 751"/>
              <a:gd name="T61" fmla="*/ 1096963 h 803"/>
              <a:gd name="T62" fmla="*/ 558944 w 751"/>
              <a:gd name="T63" fmla="*/ 1020763 h 80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751"/>
              <a:gd name="T97" fmla="*/ 0 h 803"/>
              <a:gd name="T98" fmla="*/ 751 w 751"/>
              <a:gd name="T99" fmla="*/ 803 h 80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751" h="803">
                <a:moveTo>
                  <a:pt x="234" y="643"/>
                </a:moveTo>
                <a:cubicBezTo>
                  <a:pt x="200" y="620"/>
                  <a:pt x="163" y="605"/>
                  <a:pt x="130" y="587"/>
                </a:cubicBezTo>
                <a:cubicBezTo>
                  <a:pt x="113" y="577"/>
                  <a:pt x="98" y="565"/>
                  <a:pt x="82" y="555"/>
                </a:cubicBezTo>
                <a:cubicBezTo>
                  <a:pt x="74" y="549"/>
                  <a:pt x="58" y="539"/>
                  <a:pt x="58" y="539"/>
                </a:cubicBezTo>
                <a:cubicBezTo>
                  <a:pt x="43" y="496"/>
                  <a:pt x="41" y="453"/>
                  <a:pt x="26" y="411"/>
                </a:cubicBezTo>
                <a:cubicBezTo>
                  <a:pt x="21" y="399"/>
                  <a:pt x="14" y="389"/>
                  <a:pt x="10" y="379"/>
                </a:cubicBezTo>
                <a:cubicBezTo>
                  <a:pt x="6" y="371"/>
                  <a:pt x="4" y="363"/>
                  <a:pt x="2" y="355"/>
                </a:cubicBezTo>
                <a:cubicBezTo>
                  <a:pt x="4" y="312"/>
                  <a:pt x="0" y="268"/>
                  <a:pt x="10" y="227"/>
                </a:cubicBezTo>
                <a:cubicBezTo>
                  <a:pt x="14" y="208"/>
                  <a:pt x="35" y="197"/>
                  <a:pt x="42" y="179"/>
                </a:cubicBezTo>
                <a:cubicBezTo>
                  <a:pt x="44" y="171"/>
                  <a:pt x="44" y="160"/>
                  <a:pt x="50" y="155"/>
                </a:cubicBezTo>
                <a:cubicBezTo>
                  <a:pt x="68" y="136"/>
                  <a:pt x="111" y="135"/>
                  <a:pt x="130" y="123"/>
                </a:cubicBezTo>
                <a:cubicBezTo>
                  <a:pt x="138" y="117"/>
                  <a:pt x="147" y="113"/>
                  <a:pt x="154" y="107"/>
                </a:cubicBezTo>
                <a:cubicBezTo>
                  <a:pt x="163" y="97"/>
                  <a:pt x="167" y="83"/>
                  <a:pt x="178" y="75"/>
                </a:cubicBezTo>
                <a:cubicBezTo>
                  <a:pt x="214" y="46"/>
                  <a:pt x="266" y="29"/>
                  <a:pt x="306" y="3"/>
                </a:cubicBezTo>
                <a:cubicBezTo>
                  <a:pt x="335" y="6"/>
                  <a:pt x="370" y="0"/>
                  <a:pt x="394" y="19"/>
                </a:cubicBezTo>
                <a:cubicBezTo>
                  <a:pt x="417" y="37"/>
                  <a:pt x="410" y="71"/>
                  <a:pt x="434" y="91"/>
                </a:cubicBezTo>
                <a:cubicBezTo>
                  <a:pt x="443" y="98"/>
                  <a:pt x="456" y="100"/>
                  <a:pt x="466" y="107"/>
                </a:cubicBezTo>
                <a:cubicBezTo>
                  <a:pt x="475" y="113"/>
                  <a:pt x="482" y="123"/>
                  <a:pt x="490" y="131"/>
                </a:cubicBezTo>
                <a:cubicBezTo>
                  <a:pt x="495" y="155"/>
                  <a:pt x="494" y="181"/>
                  <a:pt x="506" y="203"/>
                </a:cubicBezTo>
                <a:cubicBezTo>
                  <a:pt x="511" y="213"/>
                  <a:pt x="528" y="212"/>
                  <a:pt x="538" y="219"/>
                </a:cubicBezTo>
                <a:cubicBezTo>
                  <a:pt x="589" y="254"/>
                  <a:pt x="637" y="288"/>
                  <a:pt x="690" y="323"/>
                </a:cubicBezTo>
                <a:cubicBezTo>
                  <a:pt x="695" y="336"/>
                  <a:pt x="697" y="351"/>
                  <a:pt x="706" y="363"/>
                </a:cubicBezTo>
                <a:cubicBezTo>
                  <a:pt x="714" y="373"/>
                  <a:pt x="733" y="374"/>
                  <a:pt x="738" y="387"/>
                </a:cubicBezTo>
                <a:cubicBezTo>
                  <a:pt x="751" y="427"/>
                  <a:pt x="706" y="464"/>
                  <a:pt x="682" y="483"/>
                </a:cubicBezTo>
                <a:cubicBezTo>
                  <a:pt x="654" y="503"/>
                  <a:pt x="631" y="530"/>
                  <a:pt x="602" y="547"/>
                </a:cubicBezTo>
                <a:cubicBezTo>
                  <a:pt x="567" y="566"/>
                  <a:pt x="530" y="573"/>
                  <a:pt x="498" y="595"/>
                </a:cubicBezTo>
                <a:cubicBezTo>
                  <a:pt x="487" y="621"/>
                  <a:pt x="483" y="652"/>
                  <a:pt x="466" y="675"/>
                </a:cubicBezTo>
                <a:cubicBezTo>
                  <a:pt x="458" y="685"/>
                  <a:pt x="447" y="695"/>
                  <a:pt x="442" y="707"/>
                </a:cubicBezTo>
                <a:cubicBezTo>
                  <a:pt x="418" y="753"/>
                  <a:pt x="427" y="786"/>
                  <a:pt x="378" y="803"/>
                </a:cubicBezTo>
                <a:cubicBezTo>
                  <a:pt x="354" y="797"/>
                  <a:pt x="328" y="797"/>
                  <a:pt x="306" y="787"/>
                </a:cubicBezTo>
                <a:cubicBezTo>
                  <a:pt x="279" y="774"/>
                  <a:pt x="279" y="708"/>
                  <a:pt x="274" y="691"/>
                </a:cubicBezTo>
                <a:cubicBezTo>
                  <a:pt x="268" y="674"/>
                  <a:pt x="245" y="654"/>
                  <a:pt x="234" y="643"/>
                </a:cubicBezTo>
                <a:close/>
              </a:path>
            </a:pathLst>
          </a:custGeom>
          <a:solidFill>
            <a:srgbClr val="00FFB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Freeform 9"/>
          <p:cNvSpPr>
            <a:spLocks/>
          </p:cNvSpPr>
          <p:nvPr/>
        </p:nvSpPr>
        <p:spPr bwMode="auto">
          <a:xfrm>
            <a:off x="5410200" y="3429000"/>
            <a:ext cx="1219200" cy="779462"/>
          </a:xfrm>
          <a:custGeom>
            <a:avLst/>
            <a:gdLst>
              <a:gd name="T0" fmla="*/ 379884 w 751"/>
              <a:gd name="T1" fmla="*/ 624152 h 803"/>
              <a:gd name="T2" fmla="*/ 211047 w 751"/>
              <a:gd name="T3" fmla="*/ 569794 h 803"/>
              <a:gd name="T4" fmla="*/ 133122 w 751"/>
              <a:gd name="T5" fmla="*/ 538732 h 803"/>
              <a:gd name="T6" fmla="*/ 94159 w 751"/>
              <a:gd name="T7" fmla="*/ 523201 h 803"/>
              <a:gd name="T8" fmla="*/ 42209 w 751"/>
              <a:gd name="T9" fmla="*/ 398953 h 803"/>
              <a:gd name="T10" fmla="*/ 16234 w 751"/>
              <a:gd name="T11" fmla="*/ 367891 h 803"/>
              <a:gd name="T12" fmla="*/ 3247 w 751"/>
              <a:gd name="T13" fmla="*/ 344594 h 803"/>
              <a:gd name="T14" fmla="*/ 16234 w 751"/>
              <a:gd name="T15" fmla="*/ 220346 h 803"/>
              <a:gd name="T16" fmla="*/ 68184 w 751"/>
              <a:gd name="T17" fmla="*/ 173753 h 803"/>
              <a:gd name="T18" fmla="*/ 81172 w 751"/>
              <a:gd name="T19" fmla="*/ 150457 h 803"/>
              <a:gd name="T20" fmla="*/ 211047 w 751"/>
              <a:gd name="T21" fmla="*/ 119395 h 803"/>
              <a:gd name="T22" fmla="*/ 250009 w 751"/>
              <a:gd name="T23" fmla="*/ 103864 h 803"/>
              <a:gd name="T24" fmla="*/ 288972 w 751"/>
              <a:gd name="T25" fmla="*/ 72802 h 803"/>
              <a:gd name="T26" fmla="*/ 496771 w 751"/>
              <a:gd name="T27" fmla="*/ 2912 h 803"/>
              <a:gd name="T28" fmla="*/ 639634 w 751"/>
              <a:gd name="T29" fmla="*/ 18443 h 803"/>
              <a:gd name="T30" fmla="*/ 704571 w 751"/>
              <a:gd name="T31" fmla="*/ 88333 h 803"/>
              <a:gd name="T32" fmla="*/ 756521 w 751"/>
              <a:gd name="T33" fmla="*/ 103864 h 803"/>
              <a:gd name="T34" fmla="*/ 795483 w 751"/>
              <a:gd name="T35" fmla="*/ 127160 h 803"/>
              <a:gd name="T36" fmla="*/ 821458 w 751"/>
              <a:gd name="T37" fmla="*/ 197050 h 803"/>
              <a:gd name="T38" fmla="*/ 873408 w 751"/>
              <a:gd name="T39" fmla="*/ 212581 h 803"/>
              <a:gd name="T40" fmla="*/ 1120170 w 751"/>
              <a:gd name="T41" fmla="*/ 313532 h 803"/>
              <a:gd name="T42" fmla="*/ 1146145 w 751"/>
              <a:gd name="T43" fmla="*/ 352360 h 803"/>
              <a:gd name="T44" fmla="*/ 1198095 w 751"/>
              <a:gd name="T45" fmla="*/ 375656 h 803"/>
              <a:gd name="T46" fmla="*/ 1107183 w 751"/>
              <a:gd name="T47" fmla="*/ 468842 h 803"/>
              <a:gd name="T48" fmla="*/ 977308 w 751"/>
              <a:gd name="T49" fmla="*/ 530966 h 803"/>
              <a:gd name="T50" fmla="*/ 808471 w 751"/>
              <a:gd name="T51" fmla="*/ 577559 h 803"/>
              <a:gd name="T52" fmla="*/ 756521 w 751"/>
              <a:gd name="T53" fmla="*/ 655214 h 803"/>
              <a:gd name="T54" fmla="*/ 717558 w 751"/>
              <a:gd name="T55" fmla="*/ 686276 h 803"/>
              <a:gd name="T56" fmla="*/ 613659 w 751"/>
              <a:gd name="T57" fmla="*/ 779462 h 803"/>
              <a:gd name="T58" fmla="*/ 496771 w 751"/>
              <a:gd name="T59" fmla="*/ 763931 h 803"/>
              <a:gd name="T60" fmla="*/ 444821 w 751"/>
              <a:gd name="T61" fmla="*/ 670745 h 803"/>
              <a:gd name="T62" fmla="*/ 379884 w 751"/>
              <a:gd name="T63" fmla="*/ 624152 h 80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751"/>
              <a:gd name="T97" fmla="*/ 0 h 803"/>
              <a:gd name="T98" fmla="*/ 751 w 751"/>
              <a:gd name="T99" fmla="*/ 803 h 80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751" h="803">
                <a:moveTo>
                  <a:pt x="234" y="643"/>
                </a:moveTo>
                <a:cubicBezTo>
                  <a:pt x="200" y="620"/>
                  <a:pt x="163" y="605"/>
                  <a:pt x="130" y="587"/>
                </a:cubicBezTo>
                <a:cubicBezTo>
                  <a:pt x="113" y="577"/>
                  <a:pt x="98" y="565"/>
                  <a:pt x="82" y="555"/>
                </a:cubicBezTo>
                <a:cubicBezTo>
                  <a:pt x="74" y="549"/>
                  <a:pt x="58" y="539"/>
                  <a:pt x="58" y="539"/>
                </a:cubicBezTo>
                <a:cubicBezTo>
                  <a:pt x="43" y="496"/>
                  <a:pt x="41" y="453"/>
                  <a:pt x="26" y="411"/>
                </a:cubicBezTo>
                <a:cubicBezTo>
                  <a:pt x="21" y="399"/>
                  <a:pt x="14" y="389"/>
                  <a:pt x="10" y="379"/>
                </a:cubicBezTo>
                <a:cubicBezTo>
                  <a:pt x="6" y="371"/>
                  <a:pt x="4" y="363"/>
                  <a:pt x="2" y="355"/>
                </a:cubicBezTo>
                <a:cubicBezTo>
                  <a:pt x="4" y="312"/>
                  <a:pt x="0" y="268"/>
                  <a:pt x="10" y="227"/>
                </a:cubicBezTo>
                <a:cubicBezTo>
                  <a:pt x="14" y="208"/>
                  <a:pt x="35" y="197"/>
                  <a:pt x="42" y="179"/>
                </a:cubicBezTo>
                <a:cubicBezTo>
                  <a:pt x="44" y="171"/>
                  <a:pt x="44" y="160"/>
                  <a:pt x="50" y="155"/>
                </a:cubicBezTo>
                <a:cubicBezTo>
                  <a:pt x="68" y="136"/>
                  <a:pt x="111" y="135"/>
                  <a:pt x="130" y="123"/>
                </a:cubicBezTo>
                <a:cubicBezTo>
                  <a:pt x="138" y="117"/>
                  <a:pt x="147" y="113"/>
                  <a:pt x="154" y="107"/>
                </a:cubicBezTo>
                <a:cubicBezTo>
                  <a:pt x="163" y="97"/>
                  <a:pt x="167" y="83"/>
                  <a:pt x="178" y="75"/>
                </a:cubicBezTo>
                <a:cubicBezTo>
                  <a:pt x="214" y="46"/>
                  <a:pt x="266" y="29"/>
                  <a:pt x="306" y="3"/>
                </a:cubicBezTo>
                <a:cubicBezTo>
                  <a:pt x="335" y="6"/>
                  <a:pt x="370" y="0"/>
                  <a:pt x="394" y="19"/>
                </a:cubicBezTo>
                <a:cubicBezTo>
                  <a:pt x="417" y="37"/>
                  <a:pt x="410" y="71"/>
                  <a:pt x="434" y="91"/>
                </a:cubicBezTo>
                <a:cubicBezTo>
                  <a:pt x="443" y="98"/>
                  <a:pt x="456" y="100"/>
                  <a:pt x="466" y="107"/>
                </a:cubicBezTo>
                <a:cubicBezTo>
                  <a:pt x="475" y="113"/>
                  <a:pt x="482" y="123"/>
                  <a:pt x="490" y="131"/>
                </a:cubicBezTo>
                <a:cubicBezTo>
                  <a:pt x="495" y="155"/>
                  <a:pt x="494" y="181"/>
                  <a:pt x="506" y="203"/>
                </a:cubicBezTo>
                <a:cubicBezTo>
                  <a:pt x="511" y="213"/>
                  <a:pt x="528" y="212"/>
                  <a:pt x="538" y="219"/>
                </a:cubicBezTo>
                <a:cubicBezTo>
                  <a:pt x="589" y="254"/>
                  <a:pt x="637" y="288"/>
                  <a:pt x="690" y="323"/>
                </a:cubicBezTo>
                <a:cubicBezTo>
                  <a:pt x="695" y="336"/>
                  <a:pt x="697" y="351"/>
                  <a:pt x="706" y="363"/>
                </a:cubicBezTo>
                <a:cubicBezTo>
                  <a:pt x="714" y="373"/>
                  <a:pt x="733" y="374"/>
                  <a:pt x="738" y="387"/>
                </a:cubicBezTo>
                <a:cubicBezTo>
                  <a:pt x="751" y="427"/>
                  <a:pt x="706" y="464"/>
                  <a:pt x="682" y="483"/>
                </a:cubicBezTo>
                <a:cubicBezTo>
                  <a:pt x="654" y="503"/>
                  <a:pt x="631" y="530"/>
                  <a:pt x="602" y="547"/>
                </a:cubicBezTo>
                <a:cubicBezTo>
                  <a:pt x="567" y="566"/>
                  <a:pt x="530" y="573"/>
                  <a:pt x="498" y="595"/>
                </a:cubicBezTo>
                <a:cubicBezTo>
                  <a:pt x="487" y="621"/>
                  <a:pt x="483" y="652"/>
                  <a:pt x="466" y="675"/>
                </a:cubicBezTo>
                <a:cubicBezTo>
                  <a:pt x="458" y="685"/>
                  <a:pt x="447" y="695"/>
                  <a:pt x="442" y="707"/>
                </a:cubicBezTo>
                <a:cubicBezTo>
                  <a:pt x="418" y="753"/>
                  <a:pt x="427" y="786"/>
                  <a:pt x="378" y="803"/>
                </a:cubicBezTo>
                <a:cubicBezTo>
                  <a:pt x="354" y="797"/>
                  <a:pt x="328" y="797"/>
                  <a:pt x="306" y="787"/>
                </a:cubicBezTo>
                <a:cubicBezTo>
                  <a:pt x="279" y="774"/>
                  <a:pt x="279" y="708"/>
                  <a:pt x="274" y="691"/>
                </a:cubicBezTo>
                <a:cubicBezTo>
                  <a:pt x="268" y="674"/>
                  <a:pt x="245" y="654"/>
                  <a:pt x="234" y="643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Freeform 10"/>
          <p:cNvSpPr>
            <a:spLocks/>
          </p:cNvSpPr>
          <p:nvPr/>
        </p:nvSpPr>
        <p:spPr bwMode="auto">
          <a:xfrm>
            <a:off x="5562600" y="3581400"/>
            <a:ext cx="685800" cy="381000"/>
          </a:xfrm>
          <a:custGeom>
            <a:avLst/>
            <a:gdLst>
              <a:gd name="T0" fmla="*/ 213685 w 751"/>
              <a:gd name="T1" fmla="*/ 305085 h 803"/>
              <a:gd name="T2" fmla="*/ 118714 w 751"/>
              <a:gd name="T3" fmla="*/ 278514 h 803"/>
              <a:gd name="T4" fmla="*/ 74881 w 751"/>
              <a:gd name="T5" fmla="*/ 263331 h 803"/>
              <a:gd name="T6" fmla="*/ 52965 w 751"/>
              <a:gd name="T7" fmla="*/ 255740 h 803"/>
              <a:gd name="T8" fmla="*/ 23743 w 751"/>
              <a:gd name="T9" fmla="*/ 195007 h 803"/>
              <a:gd name="T10" fmla="*/ 9132 w 751"/>
              <a:gd name="T11" fmla="*/ 179824 h 803"/>
              <a:gd name="T12" fmla="*/ 1826 w 751"/>
              <a:gd name="T13" fmla="*/ 168437 h 803"/>
              <a:gd name="T14" fmla="*/ 9132 w 751"/>
              <a:gd name="T15" fmla="*/ 107705 h 803"/>
              <a:gd name="T16" fmla="*/ 38354 w 751"/>
              <a:gd name="T17" fmla="*/ 84930 h 803"/>
              <a:gd name="T18" fmla="*/ 45659 w 751"/>
              <a:gd name="T19" fmla="*/ 73543 h 803"/>
              <a:gd name="T20" fmla="*/ 118714 w 751"/>
              <a:gd name="T21" fmla="*/ 58360 h 803"/>
              <a:gd name="T22" fmla="*/ 140630 w 751"/>
              <a:gd name="T23" fmla="*/ 50768 h 803"/>
              <a:gd name="T24" fmla="*/ 162546 w 751"/>
              <a:gd name="T25" fmla="*/ 35585 h 803"/>
              <a:gd name="T26" fmla="*/ 279434 w 751"/>
              <a:gd name="T27" fmla="*/ 1423 h 803"/>
              <a:gd name="T28" fmla="*/ 359794 w 751"/>
              <a:gd name="T29" fmla="*/ 9015 h 803"/>
              <a:gd name="T30" fmla="*/ 396321 w 751"/>
              <a:gd name="T31" fmla="*/ 43177 h 803"/>
              <a:gd name="T32" fmla="*/ 425543 w 751"/>
              <a:gd name="T33" fmla="*/ 50768 h 803"/>
              <a:gd name="T34" fmla="*/ 447459 w 751"/>
              <a:gd name="T35" fmla="*/ 62156 h 803"/>
              <a:gd name="T36" fmla="*/ 462070 w 751"/>
              <a:gd name="T37" fmla="*/ 96318 h 803"/>
              <a:gd name="T38" fmla="*/ 491292 w 751"/>
              <a:gd name="T39" fmla="*/ 103909 h 803"/>
              <a:gd name="T40" fmla="*/ 630096 w 751"/>
              <a:gd name="T41" fmla="*/ 153254 h 803"/>
              <a:gd name="T42" fmla="*/ 644707 w 751"/>
              <a:gd name="T43" fmla="*/ 172233 h 803"/>
              <a:gd name="T44" fmla="*/ 673929 w 751"/>
              <a:gd name="T45" fmla="*/ 183620 h 803"/>
              <a:gd name="T46" fmla="*/ 622790 w 751"/>
              <a:gd name="T47" fmla="*/ 229169 h 803"/>
              <a:gd name="T48" fmla="*/ 549736 w 751"/>
              <a:gd name="T49" fmla="*/ 259535 h 803"/>
              <a:gd name="T50" fmla="*/ 454765 w 751"/>
              <a:gd name="T51" fmla="*/ 282310 h 803"/>
              <a:gd name="T52" fmla="*/ 425543 w 751"/>
              <a:gd name="T53" fmla="*/ 320268 h 803"/>
              <a:gd name="T54" fmla="*/ 403627 w 751"/>
              <a:gd name="T55" fmla="*/ 335451 h 803"/>
              <a:gd name="T56" fmla="*/ 345183 w 751"/>
              <a:gd name="T57" fmla="*/ 381000 h 803"/>
              <a:gd name="T58" fmla="*/ 279434 w 751"/>
              <a:gd name="T59" fmla="*/ 373408 h 803"/>
              <a:gd name="T60" fmla="*/ 250212 w 751"/>
              <a:gd name="T61" fmla="*/ 327859 h 803"/>
              <a:gd name="T62" fmla="*/ 213685 w 751"/>
              <a:gd name="T63" fmla="*/ 305085 h 80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751"/>
              <a:gd name="T97" fmla="*/ 0 h 803"/>
              <a:gd name="T98" fmla="*/ 751 w 751"/>
              <a:gd name="T99" fmla="*/ 803 h 80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751" h="803">
                <a:moveTo>
                  <a:pt x="234" y="643"/>
                </a:moveTo>
                <a:cubicBezTo>
                  <a:pt x="200" y="620"/>
                  <a:pt x="163" y="605"/>
                  <a:pt x="130" y="587"/>
                </a:cubicBezTo>
                <a:cubicBezTo>
                  <a:pt x="113" y="577"/>
                  <a:pt x="98" y="565"/>
                  <a:pt x="82" y="555"/>
                </a:cubicBezTo>
                <a:cubicBezTo>
                  <a:pt x="74" y="549"/>
                  <a:pt x="58" y="539"/>
                  <a:pt x="58" y="539"/>
                </a:cubicBezTo>
                <a:cubicBezTo>
                  <a:pt x="43" y="496"/>
                  <a:pt x="41" y="453"/>
                  <a:pt x="26" y="411"/>
                </a:cubicBezTo>
                <a:cubicBezTo>
                  <a:pt x="21" y="399"/>
                  <a:pt x="14" y="389"/>
                  <a:pt x="10" y="379"/>
                </a:cubicBezTo>
                <a:cubicBezTo>
                  <a:pt x="6" y="371"/>
                  <a:pt x="4" y="363"/>
                  <a:pt x="2" y="355"/>
                </a:cubicBezTo>
                <a:cubicBezTo>
                  <a:pt x="4" y="312"/>
                  <a:pt x="0" y="268"/>
                  <a:pt x="10" y="227"/>
                </a:cubicBezTo>
                <a:cubicBezTo>
                  <a:pt x="14" y="208"/>
                  <a:pt x="35" y="197"/>
                  <a:pt x="42" y="179"/>
                </a:cubicBezTo>
                <a:cubicBezTo>
                  <a:pt x="44" y="171"/>
                  <a:pt x="44" y="160"/>
                  <a:pt x="50" y="155"/>
                </a:cubicBezTo>
                <a:cubicBezTo>
                  <a:pt x="68" y="136"/>
                  <a:pt x="111" y="135"/>
                  <a:pt x="130" y="123"/>
                </a:cubicBezTo>
                <a:cubicBezTo>
                  <a:pt x="138" y="117"/>
                  <a:pt x="147" y="113"/>
                  <a:pt x="154" y="107"/>
                </a:cubicBezTo>
                <a:cubicBezTo>
                  <a:pt x="163" y="97"/>
                  <a:pt x="167" y="83"/>
                  <a:pt x="178" y="75"/>
                </a:cubicBezTo>
                <a:cubicBezTo>
                  <a:pt x="214" y="46"/>
                  <a:pt x="266" y="29"/>
                  <a:pt x="306" y="3"/>
                </a:cubicBezTo>
                <a:cubicBezTo>
                  <a:pt x="335" y="6"/>
                  <a:pt x="370" y="0"/>
                  <a:pt x="394" y="19"/>
                </a:cubicBezTo>
                <a:cubicBezTo>
                  <a:pt x="417" y="37"/>
                  <a:pt x="410" y="71"/>
                  <a:pt x="434" y="91"/>
                </a:cubicBezTo>
                <a:cubicBezTo>
                  <a:pt x="443" y="98"/>
                  <a:pt x="456" y="100"/>
                  <a:pt x="466" y="107"/>
                </a:cubicBezTo>
                <a:cubicBezTo>
                  <a:pt x="475" y="113"/>
                  <a:pt x="482" y="123"/>
                  <a:pt x="490" y="131"/>
                </a:cubicBezTo>
                <a:cubicBezTo>
                  <a:pt x="495" y="155"/>
                  <a:pt x="494" y="181"/>
                  <a:pt x="506" y="203"/>
                </a:cubicBezTo>
                <a:cubicBezTo>
                  <a:pt x="511" y="213"/>
                  <a:pt x="528" y="212"/>
                  <a:pt x="538" y="219"/>
                </a:cubicBezTo>
                <a:cubicBezTo>
                  <a:pt x="589" y="254"/>
                  <a:pt x="637" y="288"/>
                  <a:pt x="690" y="323"/>
                </a:cubicBezTo>
                <a:cubicBezTo>
                  <a:pt x="695" y="336"/>
                  <a:pt x="697" y="351"/>
                  <a:pt x="706" y="363"/>
                </a:cubicBezTo>
                <a:cubicBezTo>
                  <a:pt x="714" y="373"/>
                  <a:pt x="733" y="374"/>
                  <a:pt x="738" y="387"/>
                </a:cubicBezTo>
                <a:cubicBezTo>
                  <a:pt x="751" y="427"/>
                  <a:pt x="706" y="464"/>
                  <a:pt x="682" y="483"/>
                </a:cubicBezTo>
                <a:cubicBezTo>
                  <a:pt x="654" y="503"/>
                  <a:pt x="631" y="530"/>
                  <a:pt x="602" y="547"/>
                </a:cubicBezTo>
                <a:cubicBezTo>
                  <a:pt x="567" y="566"/>
                  <a:pt x="530" y="573"/>
                  <a:pt x="498" y="595"/>
                </a:cubicBezTo>
                <a:cubicBezTo>
                  <a:pt x="487" y="621"/>
                  <a:pt x="483" y="652"/>
                  <a:pt x="466" y="675"/>
                </a:cubicBezTo>
                <a:cubicBezTo>
                  <a:pt x="458" y="685"/>
                  <a:pt x="447" y="695"/>
                  <a:pt x="442" y="707"/>
                </a:cubicBezTo>
                <a:cubicBezTo>
                  <a:pt x="418" y="753"/>
                  <a:pt x="427" y="786"/>
                  <a:pt x="378" y="803"/>
                </a:cubicBezTo>
                <a:cubicBezTo>
                  <a:pt x="354" y="797"/>
                  <a:pt x="328" y="797"/>
                  <a:pt x="306" y="787"/>
                </a:cubicBezTo>
                <a:cubicBezTo>
                  <a:pt x="279" y="774"/>
                  <a:pt x="279" y="708"/>
                  <a:pt x="274" y="691"/>
                </a:cubicBezTo>
                <a:cubicBezTo>
                  <a:pt x="268" y="674"/>
                  <a:pt x="245" y="654"/>
                  <a:pt x="234" y="643"/>
                </a:cubicBezTo>
                <a:close/>
              </a:path>
            </a:pathLst>
          </a:custGeom>
          <a:solidFill>
            <a:srgbClr val="00A17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11"/>
          <p:cNvSpPr>
            <a:spLocks/>
          </p:cNvSpPr>
          <p:nvPr/>
        </p:nvSpPr>
        <p:spPr bwMode="auto">
          <a:xfrm flipH="1">
            <a:off x="6553200" y="2649537"/>
            <a:ext cx="1482725" cy="1084263"/>
          </a:xfrm>
          <a:custGeom>
            <a:avLst/>
            <a:gdLst>
              <a:gd name="T0" fmla="*/ 461994 w 751"/>
              <a:gd name="T1" fmla="*/ 868221 h 803"/>
              <a:gd name="T2" fmla="*/ 256663 w 751"/>
              <a:gd name="T3" fmla="*/ 792606 h 803"/>
              <a:gd name="T4" fmla="*/ 161895 w 751"/>
              <a:gd name="T5" fmla="*/ 749397 h 803"/>
              <a:gd name="T6" fmla="*/ 114511 w 751"/>
              <a:gd name="T7" fmla="*/ 727793 h 803"/>
              <a:gd name="T8" fmla="*/ 51333 w 751"/>
              <a:gd name="T9" fmla="*/ 554959 h 803"/>
              <a:gd name="T10" fmla="*/ 19743 w 751"/>
              <a:gd name="T11" fmla="*/ 511751 h 803"/>
              <a:gd name="T12" fmla="*/ 3949 w 751"/>
              <a:gd name="T13" fmla="*/ 479344 h 803"/>
              <a:gd name="T14" fmla="*/ 19743 w 751"/>
              <a:gd name="T15" fmla="*/ 306510 h 803"/>
              <a:gd name="T16" fmla="*/ 82922 w 751"/>
              <a:gd name="T17" fmla="*/ 241697 h 803"/>
              <a:gd name="T18" fmla="*/ 98717 w 751"/>
              <a:gd name="T19" fmla="*/ 209291 h 803"/>
              <a:gd name="T20" fmla="*/ 256663 w 751"/>
              <a:gd name="T21" fmla="*/ 166083 h 803"/>
              <a:gd name="T22" fmla="*/ 304047 w 751"/>
              <a:gd name="T23" fmla="*/ 144478 h 803"/>
              <a:gd name="T24" fmla="*/ 351431 w 751"/>
              <a:gd name="T25" fmla="*/ 101270 h 803"/>
              <a:gd name="T26" fmla="*/ 604146 w 751"/>
              <a:gd name="T27" fmla="*/ 4051 h 803"/>
              <a:gd name="T28" fmla="*/ 777888 w 751"/>
              <a:gd name="T29" fmla="*/ 25655 h 803"/>
              <a:gd name="T30" fmla="*/ 856861 w 751"/>
              <a:gd name="T31" fmla="*/ 122874 h 803"/>
              <a:gd name="T32" fmla="*/ 920040 w 751"/>
              <a:gd name="T33" fmla="*/ 144478 h 803"/>
              <a:gd name="T34" fmla="*/ 967424 w 751"/>
              <a:gd name="T35" fmla="*/ 176885 h 803"/>
              <a:gd name="T36" fmla="*/ 999013 w 751"/>
              <a:gd name="T37" fmla="*/ 274104 h 803"/>
              <a:gd name="T38" fmla="*/ 1062192 w 751"/>
              <a:gd name="T39" fmla="*/ 295708 h 803"/>
              <a:gd name="T40" fmla="*/ 1362291 w 751"/>
              <a:gd name="T41" fmla="*/ 436136 h 803"/>
              <a:gd name="T42" fmla="*/ 1393880 w 751"/>
              <a:gd name="T43" fmla="*/ 490146 h 803"/>
              <a:gd name="T44" fmla="*/ 1457059 w 751"/>
              <a:gd name="T45" fmla="*/ 522553 h 803"/>
              <a:gd name="T46" fmla="*/ 1346496 w 751"/>
              <a:gd name="T47" fmla="*/ 652178 h 803"/>
              <a:gd name="T48" fmla="*/ 1188549 w 751"/>
              <a:gd name="T49" fmla="*/ 738595 h 803"/>
              <a:gd name="T50" fmla="*/ 983218 w 751"/>
              <a:gd name="T51" fmla="*/ 803408 h 803"/>
              <a:gd name="T52" fmla="*/ 920040 w 751"/>
              <a:gd name="T53" fmla="*/ 911429 h 803"/>
              <a:gd name="T54" fmla="*/ 872656 w 751"/>
              <a:gd name="T55" fmla="*/ 954638 h 803"/>
              <a:gd name="T56" fmla="*/ 746298 w 751"/>
              <a:gd name="T57" fmla="*/ 1084263 h 803"/>
              <a:gd name="T58" fmla="*/ 604146 w 751"/>
              <a:gd name="T59" fmla="*/ 1062659 h 803"/>
              <a:gd name="T60" fmla="*/ 540968 w 751"/>
              <a:gd name="T61" fmla="*/ 933033 h 803"/>
              <a:gd name="T62" fmla="*/ 461994 w 751"/>
              <a:gd name="T63" fmla="*/ 868221 h 80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751"/>
              <a:gd name="T97" fmla="*/ 0 h 803"/>
              <a:gd name="T98" fmla="*/ 751 w 751"/>
              <a:gd name="T99" fmla="*/ 803 h 80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751" h="803">
                <a:moveTo>
                  <a:pt x="234" y="643"/>
                </a:moveTo>
                <a:cubicBezTo>
                  <a:pt x="200" y="620"/>
                  <a:pt x="163" y="605"/>
                  <a:pt x="130" y="587"/>
                </a:cubicBezTo>
                <a:cubicBezTo>
                  <a:pt x="113" y="577"/>
                  <a:pt x="98" y="565"/>
                  <a:pt x="82" y="555"/>
                </a:cubicBezTo>
                <a:cubicBezTo>
                  <a:pt x="74" y="549"/>
                  <a:pt x="58" y="539"/>
                  <a:pt x="58" y="539"/>
                </a:cubicBezTo>
                <a:cubicBezTo>
                  <a:pt x="43" y="496"/>
                  <a:pt x="41" y="453"/>
                  <a:pt x="26" y="411"/>
                </a:cubicBezTo>
                <a:cubicBezTo>
                  <a:pt x="21" y="399"/>
                  <a:pt x="14" y="389"/>
                  <a:pt x="10" y="379"/>
                </a:cubicBezTo>
                <a:cubicBezTo>
                  <a:pt x="6" y="371"/>
                  <a:pt x="4" y="363"/>
                  <a:pt x="2" y="355"/>
                </a:cubicBezTo>
                <a:cubicBezTo>
                  <a:pt x="4" y="312"/>
                  <a:pt x="0" y="268"/>
                  <a:pt x="10" y="227"/>
                </a:cubicBezTo>
                <a:cubicBezTo>
                  <a:pt x="14" y="208"/>
                  <a:pt x="35" y="197"/>
                  <a:pt x="42" y="179"/>
                </a:cubicBezTo>
                <a:cubicBezTo>
                  <a:pt x="44" y="171"/>
                  <a:pt x="44" y="160"/>
                  <a:pt x="50" y="155"/>
                </a:cubicBezTo>
                <a:cubicBezTo>
                  <a:pt x="68" y="136"/>
                  <a:pt x="111" y="135"/>
                  <a:pt x="130" y="123"/>
                </a:cubicBezTo>
                <a:cubicBezTo>
                  <a:pt x="138" y="117"/>
                  <a:pt x="147" y="113"/>
                  <a:pt x="154" y="107"/>
                </a:cubicBezTo>
                <a:cubicBezTo>
                  <a:pt x="163" y="97"/>
                  <a:pt x="167" y="83"/>
                  <a:pt x="178" y="75"/>
                </a:cubicBezTo>
                <a:cubicBezTo>
                  <a:pt x="214" y="46"/>
                  <a:pt x="266" y="29"/>
                  <a:pt x="306" y="3"/>
                </a:cubicBezTo>
                <a:cubicBezTo>
                  <a:pt x="335" y="6"/>
                  <a:pt x="370" y="0"/>
                  <a:pt x="394" y="19"/>
                </a:cubicBezTo>
                <a:cubicBezTo>
                  <a:pt x="417" y="37"/>
                  <a:pt x="410" y="71"/>
                  <a:pt x="434" y="91"/>
                </a:cubicBezTo>
                <a:cubicBezTo>
                  <a:pt x="443" y="98"/>
                  <a:pt x="456" y="100"/>
                  <a:pt x="466" y="107"/>
                </a:cubicBezTo>
                <a:cubicBezTo>
                  <a:pt x="475" y="113"/>
                  <a:pt x="482" y="123"/>
                  <a:pt x="490" y="131"/>
                </a:cubicBezTo>
                <a:cubicBezTo>
                  <a:pt x="495" y="155"/>
                  <a:pt x="494" y="181"/>
                  <a:pt x="506" y="203"/>
                </a:cubicBezTo>
                <a:cubicBezTo>
                  <a:pt x="511" y="213"/>
                  <a:pt x="528" y="212"/>
                  <a:pt x="538" y="219"/>
                </a:cubicBezTo>
                <a:cubicBezTo>
                  <a:pt x="589" y="254"/>
                  <a:pt x="637" y="288"/>
                  <a:pt x="690" y="323"/>
                </a:cubicBezTo>
                <a:cubicBezTo>
                  <a:pt x="695" y="336"/>
                  <a:pt x="697" y="351"/>
                  <a:pt x="706" y="363"/>
                </a:cubicBezTo>
                <a:cubicBezTo>
                  <a:pt x="714" y="373"/>
                  <a:pt x="733" y="374"/>
                  <a:pt x="738" y="387"/>
                </a:cubicBezTo>
                <a:cubicBezTo>
                  <a:pt x="751" y="427"/>
                  <a:pt x="706" y="464"/>
                  <a:pt x="682" y="483"/>
                </a:cubicBezTo>
                <a:cubicBezTo>
                  <a:pt x="654" y="503"/>
                  <a:pt x="631" y="530"/>
                  <a:pt x="602" y="547"/>
                </a:cubicBezTo>
                <a:cubicBezTo>
                  <a:pt x="567" y="566"/>
                  <a:pt x="530" y="573"/>
                  <a:pt x="498" y="595"/>
                </a:cubicBezTo>
                <a:cubicBezTo>
                  <a:pt x="487" y="621"/>
                  <a:pt x="483" y="652"/>
                  <a:pt x="466" y="675"/>
                </a:cubicBezTo>
                <a:cubicBezTo>
                  <a:pt x="458" y="685"/>
                  <a:pt x="447" y="695"/>
                  <a:pt x="442" y="707"/>
                </a:cubicBezTo>
                <a:cubicBezTo>
                  <a:pt x="418" y="753"/>
                  <a:pt x="427" y="786"/>
                  <a:pt x="378" y="803"/>
                </a:cubicBezTo>
                <a:cubicBezTo>
                  <a:pt x="354" y="797"/>
                  <a:pt x="328" y="797"/>
                  <a:pt x="306" y="787"/>
                </a:cubicBezTo>
                <a:cubicBezTo>
                  <a:pt x="279" y="774"/>
                  <a:pt x="279" y="708"/>
                  <a:pt x="274" y="691"/>
                </a:cubicBezTo>
                <a:cubicBezTo>
                  <a:pt x="268" y="674"/>
                  <a:pt x="245" y="654"/>
                  <a:pt x="234" y="643"/>
                </a:cubicBezTo>
                <a:close/>
              </a:path>
            </a:pathLst>
          </a:custGeom>
          <a:solidFill>
            <a:srgbClr val="00FFB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Freeform 12"/>
          <p:cNvSpPr>
            <a:spLocks/>
          </p:cNvSpPr>
          <p:nvPr/>
        </p:nvSpPr>
        <p:spPr bwMode="auto">
          <a:xfrm flipH="1">
            <a:off x="6858000" y="2819400"/>
            <a:ext cx="1008063" cy="663575"/>
          </a:xfrm>
          <a:custGeom>
            <a:avLst/>
            <a:gdLst>
              <a:gd name="T0" fmla="*/ 314097 w 751"/>
              <a:gd name="T1" fmla="*/ 531356 h 803"/>
              <a:gd name="T2" fmla="*/ 174498 w 751"/>
              <a:gd name="T3" fmla="*/ 485079 h 803"/>
              <a:gd name="T4" fmla="*/ 110068 w 751"/>
              <a:gd name="T5" fmla="*/ 458635 h 803"/>
              <a:gd name="T6" fmla="*/ 77853 w 751"/>
              <a:gd name="T7" fmla="*/ 445413 h 803"/>
              <a:gd name="T8" fmla="*/ 34900 w 751"/>
              <a:gd name="T9" fmla="*/ 339638 h 803"/>
              <a:gd name="T10" fmla="*/ 13423 w 751"/>
              <a:gd name="T11" fmla="*/ 313194 h 803"/>
              <a:gd name="T12" fmla="*/ 2685 w 751"/>
              <a:gd name="T13" fmla="*/ 293361 h 803"/>
              <a:gd name="T14" fmla="*/ 13423 w 751"/>
              <a:gd name="T15" fmla="*/ 187586 h 803"/>
              <a:gd name="T16" fmla="*/ 56376 w 751"/>
              <a:gd name="T17" fmla="*/ 147920 h 803"/>
              <a:gd name="T18" fmla="*/ 67115 w 751"/>
              <a:gd name="T19" fmla="*/ 128087 h 803"/>
              <a:gd name="T20" fmla="*/ 174498 w 751"/>
              <a:gd name="T21" fmla="*/ 101643 h 803"/>
              <a:gd name="T22" fmla="*/ 206713 w 751"/>
              <a:gd name="T23" fmla="*/ 88422 h 803"/>
              <a:gd name="T24" fmla="*/ 238928 w 751"/>
              <a:gd name="T25" fmla="*/ 61978 h 803"/>
              <a:gd name="T26" fmla="*/ 410742 w 751"/>
              <a:gd name="T27" fmla="*/ 2479 h 803"/>
              <a:gd name="T28" fmla="*/ 528864 w 751"/>
              <a:gd name="T29" fmla="*/ 15701 h 803"/>
              <a:gd name="T30" fmla="*/ 582556 w 751"/>
              <a:gd name="T31" fmla="*/ 75200 h 803"/>
              <a:gd name="T32" fmla="*/ 625509 w 751"/>
              <a:gd name="T33" fmla="*/ 88422 h 803"/>
              <a:gd name="T34" fmla="*/ 657724 w 751"/>
              <a:gd name="T35" fmla="*/ 108254 h 803"/>
              <a:gd name="T36" fmla="*/ 679201 w 751"/>
              <a:gd name="T37" fmla="*/ 167753 h 803"/>
              <a:gd name="T38" fmla="*/ 722154 w 751"/>
              <a:gd name="T39" fmla="*/ 180975 h 803"/>
              <a:gd name="T40" fmla="*/ 926183 w 751"/>
              <a:gd name="T41" fmla="*/ 266917 h 803"/>
              <a:gd name="T42" fmla="*/ 947660 w 751"/>
              <a:gd name="T43" fmla="*/ 299972 h 803"/>
              <a:gd name="T44" fmla="*/ 990613 w 751"/>
              <a:gd name="T45" fmla="*/ 319805 h 803"/>
              <a:gd name="T46" fmla="*/ 915445 w 751"/>
              <a:gd name="T47" fmla="*/ 399137 h 803"/>
              <a:gd name="T48" fmla="*/ 808061 w 751"/>
              <a:gd name="T49" fmla="*/ 452024 h 803"/>
              <a:gd name="T50" fmla="*/ 668463 w 751"/>
              <a:gd name="T51" fmla="*/ 491690 h 803"/>
              <a:gd name="T52" fmla="*/ 625509 w 751"/>
              <a:gd name="T53" fmla="*/ 557800 h 803"/>
              <a:gd name="T54" fmla="*/ 593294 w 751"/>
              <a:gd name="T55" fmla="*/ 584243 h 803"/>
              <a:gd name="T56" fmla="*/ 507387 w 751"/>
              <a:gd name="T57" fmla="*/ 663575 h 803"/>
              <a:gd name="T58" fmla="*/ 410742 w 751"/>
              <a:gd name="T59" fmla="*/ 650353 h 803"/>
              <a:gd name="T60" fmla="*/ 367789 w 751"/>
              <a:gd name="T61" fmla="*/ 571022 h 803"/>
              <a:gd name="T62" fmla="*/ 314097 w 751"/>
              <a:gd name="T63" fmla="*/ 531356 h 80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751"/>
              <a:gd name="T97" fmla="*/ 0 h 803"/>
              <a:gd name="T98" fmla="*/ 751 w 751"/>
              <a:gd name="T99" fmla="*/ 803 h 80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751" h="803">
                <a:moveTo>
                  <a:pt x="234" y="643"/>
                </a:moveTo>
                <a:cubicBezTo>
                  <a:pt x="200" y="620"/>
                  <a:pt x="163" y="605"/>
                  <a:pt x="130" y="587"/>
                </a:cubicBezTo>
                <a:cubicBezTo>
                  <a:pt x="113" y="577"/>
                  <a:pt x="98" y="565"/>
                  <a:pt x="82" y="555"/>
                </a:cubicBezTo>
                <a:cubicBezTo>
                  <a:pt x="74" y="549"/>
                  <a:pt x="58" y="539"/>
                  <a:pt x="58" y="539"/>
                </a:cubicBezTo>
                <a:cubicBezTo>
                  <a:pt x="43" y="496"/>
                  <a:pt x="41" y="453"/>
                  <a:pt x="26" y="411"/>
                </a:cubicBezTo>
                <a:cubicBezTo>
                  <a:pt x="21" y="399"/>
                  <a:pt x="14" y="389"/>
                  <a:pt x="10" y="379"/>
                </a:cubicBezTo>
                <a:cubicBezTo>
                  <a:pt x="6" y="371"/>
                  <a:pt x="4" y="363"/>
                  <a:pt x="2" y="355"/>
                </a:cubicBezTo>
                <a:cubicBezTo>
                  <a:pt x="4" y="312"/>
                  <a:pt x="0" y="268"/>
                  <a:pt x="10" y="227"/>
                </a:cubicBezTo>
                <a:cubicBezTo>
                  <a:pt x="14" y="208"/>
                  <a:pt x="35" y="197"/>
                  <a:pt x="42" y="179"/>
                </a:cubicBezTo>
                <a:cubicBezTo>
                  <a:pt x="44" y="171"/>
                  <a:pt x="44" y="160"/>
                  <a:pt x="50" y="155"/>
                </a:cubicBezTo>
                <a:cubicBezTo>
                  <a:pt x="68" y="136"/>
                  <a:pt x="111" y="135"/>
                  <a:pt x="130" y="123"/>
                </a:cubicBezTo>
                <a:cubicBezTo>
                  <a:pt x="138" y="117"/>
                  <a:pt x="147" y="113"/>
                  <a:pt x="154" y="107"/>
                </a:cubicBezTo>
                <a:cubicBezTo>
                  <a:pt x="163" y="97"/>
                  <a:pt x="167" y="83"/>
                  <a:pt x="178" y="75"/>
                </a:cubicBezTo>
                <a:cubicBezTo>
                  <a:pt x="214" y="46"/>
                  <a:pt x="266" y="29"/>
                  <a:pt x="306" y="3"/>
                </a:cubicBezTo>
                <a:cubicBezTo>
                  <a:pt x="335" y="6"/>
                  <a:pt x="370" y="0"/>
                  <a:pt x="394" y="19"/>
                </a:cubicBezTo>
                <a:cubicBezTo>
                  <a:pt x="417" y="37"/>
                  <a:pt x="410" y="71"/>
                  <a:pt x="434" y="91"/>
                </a:cubicBezTo>
                <a:cubicBezTo>
                  <a:pt x="443" y="98"/>
                  <a:pt x="456" y="100"/>
                  <a:pt x="466" y="107"/>
                </a:cubicBezTo>
                <a:cubicBezTo>
                  <a:pt x="475" y="113"/>
                  <a:pt x="482" y="123"/>
                  <a:pt x="490" y="131"/>
                </a:cubicBezTo>
                <a:cubicBezTo>
                  <a:pt x="495" y="155"/>
                  <a:pt x="494" y="181"/>
                  <a:pt x="506" y="203"/>
                </a:cubicBezTo>
                <a:cubicBezTo>
                  <a:pt x="511" y="213"/>
                  <a:pt x="528" y="212"/>
                  <a:pt x="538" y="219"/>
                </a:cubicBezTo>
                <a:cubicBezTo>
                  <a:pt x="589" y="254"/>
                  <a:pt x="637" y="288"/>
                  <a:pt x="690" y="323"/>
                </a:cubicBezTo>
                <a:cubicBezTo>
                  <a:pt x="695" y="336"/>
                  <a:pt x="697" y="351"/>
                  <a:pt x="706" y="363"/>
                </a:cubicBezTo>
                <a:cubicBezTo>
                  <a:pt x="714" y="373"/>
                  <a:pt x="733" y="374"/>
                  <a:pt x="738" y="387"/>
                </a:cubicBezTo>
                <a:cubicBezTo>
                  <a:pt x="751" y="427"/>
                  <a:pt x="706" y="464"/>
                  <a:pt x="682" y="483"/>
                </a:cubicBezTo>
                <a:cubicBezTo>
                  <a:pt x="654" y="503"/>
                  <a:pt x="631" y="530"/>
                  <a:pt x="602" y="547"/>
                </a:cubicBezTo>
                <a:cubicBezTo>
                  <a:pt x="567" y="566"/>
                  <a:pt x="530" y="573"/>
                  <a:pt x="498" y="595"/>
                </a:cubicBezTo>
                <a:cubicBezTo>
                  <a:pt x="487" y="621"/>
                  <a:pt x="483" y="652"/>
                  <a:pt x="466" y="675"/>
                </a:cubicBezTo>
                <a:cubicBezTo>
                  <a:pt x="458" y="685"/>
                  <a:pt x="447" y="695"/>
                  <a:pt x="442" y="707"/>
                </a:cubicBezTo>
                <a:cubicBezTo>
                  <a:pt x="418" y="753"/>
                  <a:pt x="427" y="786"/>
                  <a:pt x="378" y="803"/>
                </a:cubicBezTo>
                <a:cubicBezTo>
                  <a:pt x="354" y="797"/>
                  <a:pt x="328" y="797"/>
                  <a:pt x="306" y="787"/>
                </a:cubicBezTo>
                <a:cubicBezTo>
                  <a:pt x="279" y="774"/>
                  <a:pt x="279" y="708"/>
                  <a:pt x="274" y="691"/>
                </a:cubicBezTo>
                <a:cubicBezTo>
                  <a:pt x="268" y="674"/>
                  <a:pt x="245" y="654"/>
                  <a:pt x="234" y="643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Freeform 13"/>
          <p:cNvSpPr>
            <a:spLocks/>
          </p:cNvSpPr>
          <p:nvPr/>
        </p:nvSpPr>
        <p:spPr bwMode="auto">
          <a:xfrm flipH="1">
            <a:off x="7086600" y="2971800"/>
            <a:ext cx="566738" cy="323850"/>
          </a:xfrm>
          <a:custGeom>
            <a:avLst/>
            <a:gdLst>
              <a:gd name="T0" fmla="*/ 176587 w 751"/>
              <a:gd name="T1" fmla="*/ 259322 h 803"/>
              <a:gd name="T2" fmla="*/ 98104 w 751"/>
              <a:gd name="T3" fmla="*/ 236737 h 803"/>
              <a:gd name="T4" fmla="*/ 61881 w 751"/>
              <a:gd name="T5" fmla="*/ 223832 h 803"/>
              <a:gd name="T6" fmla="*/ 43769 w 751"/>
              <a:gd name="T7" fmla="*/ 217379 h 803"/>
              <a:gd name="T8" fmla="*/ 19621 w 751"/>
              <a:gd name="T9" fmla="*/ 165756 h 803"/>
              <a:gd name="T10" fmla="*/ 7546 w 751"/>
              <a:gd name="T11" fmla="*/ 152851 h 803"/>
              <a:gd name="T12" fmla="*/ 1509 w 751"/>
              <a:gd name="T13" fmla="*/ 143172 h 803"/>
              <a:gd name="T14" fmla="*/ 7546 w 751"/>
              <a:gd name="T15" fmla="*/ 91549 h 803"/>
              <a:gd name="T16" fmla="*/ 31695 w 751"/>
              <a:gd name="T17" fmla="*/ 72191 h 803"/>
              <a:gd name="T18" fmla="*/ 37732 w 751"/>
              <a:gd name="T19" fmla="*/ 62512 h 803"/>
              <a:gd name="T20" fmla="*/ 98104 w 751"/>
              <a:gd name="T21" fmla="*/ 49606 h 803"/>
              <a:gd name="T22" fmla="*/ 116215 w 751"/>
              <a:gd name="T23" fmla="*/ 43153 h 803"/>
              <a:gd name="T24" fmla="*/ 134327 w 751"/>
              <a:gd name="T25" fmla="*/ 30248 h 803"/>
              <a:gd name="T26" fmla="*/ 230921 w 751"/>
              <a:gd name="T27" fmla="*/ 1210 h 803"/>
              <a:gd name="T28" fmla="*/ 297330 w 751"/>
              <a:gd name="T29" fmla="*/ 7663 h 803"/>
              <a:gd name="T30" fmla="*/ 327516 w 751"/>
              <a:gd name="T31" fmla="*/ 36700 h 803"/>
              <a:gd name="T32" fmla="*/ 351664 w 751"/>
              <a:gd name="T33" fmla="*/ 43153 h 803"/>
              <a:gd name="T34" fmla="*/ 369776 w 751"/>
              <a:gd name="T35" fmla="*/ 52832 h 803"/>
              <a:gd name="T36" fmla="*/ 381850 w 751"/>
              <a:gd name="T37" fmla="*/ 81870 h 803"/>
              <a:gd name="T38" fmla="*/ 405999 w 751"/>
              <a:gd name="T39" fmla="*/ 88323 h 803"/>
              <a:gd name="T40" fmla="*/ 520705 w 751"/>
              <a:gd name="T41" fmla="*/ 130266 h 803"/>
              <a:gd name="T42" fmla="*/ 532779 w 751"/>
              <a:gd name="T43" fmla="*/ 146398 h 803"/>
              <a:gd name="T44" fmla="*/ 556928 w 751"/>
              <a:gd name="T45" fmla="*/ 156077 h 803"/>
              <a:gd name="T46" fmla="*/ 514668 w 751"/>
              <a:gd name="T47" fmla="*/ 194794 h 803"/>
              <a:gd name="T48" fmla="*/ 454296 w 751"/>
              <a:gd name="T49" fmla="*/ 220605 h 803"/>
              <a:gd name="T50" fmla="*/ 375813 w 751"/>
              <a:gd name="T51" fmla="*/ 239964 h 803"/>
              <a:gd name="T52" fmla="*/ 351664 w 751"/>
              <a:gd name="T53" fmla="*/ 272228 h 803"/>
              <a:gd name="T54" fmla="*/ 333553 w 751"/>
              <a:gd name="T55" fmla="*/ 285133 h 803"/>
              <a:gd name="T56" fmla="*/ 285256 w 751"/>
              <a:gd name="T57" fmla="*/ 323850 h 803"/>
              <a:gd name="T58" fmla="*/ 230921 w 751"/>
              <a:gd name="T59" fmla="*/ 317397 h 803"/>
              <a:gd name="T60" fmla="*/ 206773 w 751"/>
              <a:gd name="T61" fmla="*/ 278680 h 803"/>
              <a:gd name="T62" fmla="*/ 176587 w 751"/>
              <a:gd name="T63" fmla="*/ 259322 h 80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751"/>
              <a:gd name="T97" fmla="*/ 0 h 803"/>
              <a:gd name="T98" fmla="*/ 751 w 751"/>
              <a:gd name="T99" fmla="*/ 803 h 80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751" h="803">
                <a:moveTo>
                  <a:pt x="234" y="643"/>
                </a:moveTo>
                <a:cubicBezTo>
                  <a:pt x="200" y="620"/>
                  <a:pt x="163" y="605"/>
                  <a:pt x="130" y="587"/>
                </a:cubicBezTo>
                <a:cubicBezTo>
                  <a:pt x="113" y="577"/>
                  <a:pt x="98" y="565"/>
                  <a:pt x="82" y="555"/>
                </a:cubicBezTo>
                <a:cubicBezTo>
                  <a:pt x="74" y="549"/>
                  <a:pt x="58" y="539"/>
                  <a:pt x="58" y="539"/>
                </a:cubicBezTo>
                <a:cubicBezTo>
                  <a:pt x="43" y="496"/>
                  <a:pt x="41" y="453"/>
                  <a:pt x="26" y="411"/>
                </a:cubicBezTo>
                <a:cubicBezTo>
                  <a:pt x="21" y="399"/>
                  <a:pt x="14" y="389"/>
                  <a:pt x="10" y="379"/>
                </a:cubicBezTo>
                <a:cubicBezTo>
                  <a:pt x="6" y="371"/>
                  <a:pt x="4" y="363"/>
                  <a:pt x="2" y="355"/>
                </a:cubicBezTo>
                <a:cubicBezTo>
                  <a:pt x="4" y="312"/>
                  <a:pt x="0" y="268"/>
                  <a:pt x="10" y="227"/>
                </a:cubicBezTo>
                <a:cubicBezTo>
                  <a:pt x="14" y="208"/>
                  <a:pt x="35" y="197"/>
                  <a:pt x="42" y="179"/>
                </a:cubicBezTo>
                <a:cubicBezTo>
                  <a:pt x="44" y="171"/>
                  <a:pt x="44" y="160"/>
                  <a:pt x="50" y="155"/>
                </a:cubicBezTo>
                <a:cubicBezTo>
                  <a:pt x="68" y="136"/>
                  <a:pt x="111" y="135"/>
                  <a:pt x="130" y="123"/>
                </a:cubicBezTo>
                <a:cubicBezTo>
                  <a:pt x="138" y="117"/>
                  <a:pt x="147" y="113"/>
                  <a:pt x="154" y="107"/>
                </a:cubicBezTo>
                <a:cubicBezTo>
                  <a:pt x="163" y="97"/>
                  <a:pt x="167" y="83"/>
                  <a:pt x="178" y="75"/>
                </a:cubicBezTo>
                <a:cubicBezTo>
                  <a:pt x="214" y="46"/>
                  <a:pt x="266" y="29"/>
                  <a:pt x="306" y="3"/>
                </a:cubicBezTo>
                <a:cubicBezTo>
                  <a:pt x="335" y="6"/>
                  <a:pt x="370" y="0"/>
                  <a:pt x="394" y="19"/>
                </a:cubicBezTo>
                <a:cubicBezTo>
                  <a:pt x="417" y="37"/>
                  <a:pt x="410" y="71"/>
                  <a:pt x="434" y="91"/>
                </a:cubicBezTo>
                <a:cubicBezTo>
                  <a:pt x="443" y="98"/>
                  <a:pt x="456" y="100"/>
                  <a:pt x="466" y="107"/>
                </a:cubicBezTo>
                <a:cubicBezTo>
                  <a:pt x="475" y="113"/>
                  <a:pt x="482" y="123"/>
                  <a:pt x="490" y="131"/>
                </a:cubicBezTo>
                <a:cubicBezTo>
                  <a:pt x="495" y="155"/>
                  <a:pt x="494" y="181"/>
                  <a:pt x="506" y="203"/>
                </a:cubicBezTo>
                <a:cubicBezTo>
                  <a:pt x="511" y="213"/>
                  <a:pt x="528" y="212"/>
                  <a:pt x="538" y="219"/>
                </a:cubicBezTo>
                <a:cubicBezTo>
                  <a:pt x="589" y="254"/>
                  <a:pt x="637" y="288"/>
                  <a:pt x="690" y="323"/>
                </a:cubicBezTo>
                <a:cubicBezTo>
                  <a:pt x="695" y="336"/>
                  <a:pt x="697" y="351"/>
                  <a:pt x="706" y="363"/>
                </a:cubicBezTo>
                <a:cubicBezTo>
                  <a:pt x="714" y="373"/>
                  <a:pt x="733" y="374"/>
                  <a:pt x="738" y="387"/>
                </a:cubicBezTo>
                <a:cubicBezTo>
                  <a:pt x="751" y="427"/>
                  <a:pt x="706" y="464"/>
                  <a:pt x="682" y="483"/>
                </a:cubicBezTo>
                <a:cubicBezTo>
                  <a:pt x="654" y="503"/>
                  <a:pt x="631" y="530"/>
                  <a:pt x="602" y="547"/>
                </a:cubicBezTo>
                <a:cubicBezTo>
                  <a:pt x="567" y="566"/>
                  <a:pt x="530" y="573"/>
                  <a:pt x="498" y="595"/>
                </a:cubicBezTo>
                <a:cubicBezTo>
                  <a:pt x="487" y="621"/>
                  <a:pt x="483" y="652"/>
                  <a:pt x="466" y="675"/>
                </a:cubicBezTo>
                <a:cubicBezTo>
                  <a:pt x="458" y="685"/>
                  <a:pt x="447" y="695"/>
                  <a:pt x="442" y="707"/>
                </a:cubicBezTo>
                <a:cubicBezTo>
                  <a:pt x="418" y="753"/>
                  <a:pt x="427" y="786"/>
                  <a:pt x="378" y="803"/>
                </a:cubicBezTo>
                <a:cubicBezTo>
                  <a:pt x="354" y="797"/>
                  <a:pt x="328" y="797"/>
                  <a:pt x="306" y="787"/>
                </a:cubicBezTo>
                <a:cubicBezTo>
                  <a:pt x="279" y="774"/>
                  <a:pt x="279" y="708"/>
                  <a:pt x="274" y="691"/>
                </a:cubicBezTo>
                <a:cubicBezTo>
                  <a:pt x="268" y="674"/>
                  <a:pt x="245" y="654"/>
                  <a:pt x="234" y="643"/>
                </a:cubicBezTo>
                <a:close/>
              </a:path>
            </a:pathLst>
          </a:custGeom>
          <a:solidFill>
            <a:srgbClr val="00A17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Freeform 14"/>
          <p:cNvSpPr>
            <a:spLocks/>
          </p:cNvSpPr>
          <p:nvPr/>
        </p:nvSpPr>
        <p:spPr bwMode="auto">
          <a:xfrm flipV="1">
            <a:off x="6740525" y="4038600"/>
            <a:ext cx="1793875" cy="1125537"/>
          </a:xfrm>
          <a:custGeom>
            <a:avLst/>
            <a:gdLst>
              <a:gd name="T0" fmla="*/ 558944 w 751"/>
              <a:gd name="T1" fmla="*/ 901271 h 803"/>
              <a:gd name="T2" fmla="*/ 310524 w 751"/>
              <a:gd name="T3" fmla="*/ 822777 h 803"/>
              <a:gd name="T4" fmla="*/ 195869 w 751"/>
              <a:gd name="T5" fmla="*/ 777924 h 803"/>
              <a:gd name="T6" fmla="*/ 138542 w 751"/>
              <a:gd name="T7" fmla="*/ 755497 h 803"/>
              <a:gd name="T8" fmla="*/ 62105 w 751"/>
              <a:gd name="T9" fmla="*/ 576084 h 803"/>
              <a:gd name="T10" fmla="*/ 23886 w 751"/>
              <a:gd name="T11" fmla="*/ 531231 h 803"/>
              <a:gd name="T12" fmla="*/ 4777 w 751"/>
              <a:gd name="T13" fmla="*/ 497591 h 803"/>
              <a:gd name="T14" fmla="*/ 23886 w 751"/>
              <a:gd name="T15" fmla="*/ 318178 h 803"/>
              <a:gd name="T16" fmla="*/ 100323 w 751"/>
              <a:gd name="T17" fmla="*/ 250898 h 803"/>
              <a:gd name="T18" fmla="*/ 119432 w 751"/>
              <a:gd name="T19" fmla="*/ 217258 h 803"/>
              <a:gd name="T20" fmla="*/ 310524 w 751"/>
              <a:gd name="T21" fmla="*/ 172405 h 803"/>
              <a:gd name="T22" fmla="*/ 367852 w 751"/>
              <a:gd name="T23" fmla="*/ 149978 h 803"/>
              <a:gd name="T24" fmla="*/ 425179 w 751"/>
              <a:gd name="T25" fmla="*/ 105125 h 803"/>
              <a:gd name="T26" fmla="*/ 730926 w 751"/>
              <a:gd name="T27" fmla="*/ 4205 h 803"/>
              <a:gd name="T28" fmla="*/ 941127 w 751"/>
              <a:gd name="T29" fmla="*/ 26632 h 803"/>
              <a:gd name="T30" fmla="*/ 1036673 w 751"/>
              <a:gd name="T31" fmla="*/ 127552 h 803"/>
              <a:gd name="T32" fmla="*/ 1113110 w 751"/>
              <a:gd name="T33" fmla="*/ 149978 h 803"/>
              <a:gd name="T34" fmla="*/ 1170438 w 751"/>
              <a:gd name="T35" fmla="*/ 183618 h 803"/>
              <a:gd name="T36" fmla="*/ 1208656 w 751"/>
              <a:gd name="T37" fmla="*/ 284538 h 803"/>
              <a:gd name="T38" fmla="*/ 1285093 w 751"/>
              <a:gd name="T39" fmla="*/ 306965 h 803"/>
              <a:gd name="T40" fmla="*/ 1648167 w 751"/>
              <a:gd name="T41" fmla="*/ 452738 h 803"/>
              <a:gd name="T42" fmla="*/ 1686386 w 751"/>
              <a:gd name="T43" fmla="*/ 508804 h 803"/>
              <a:gd name="T44" fmla="*/ 1762823 w 751"/>
              <a:gd name="T45" fmla="*/ 542444 h 803"/>
              <a:gd name="T46" fmla="*/ 1629058 w 751"/>
              <a:gd name="T47" fmla="*/ 677004 h 803"/>
              <a:gd name="T48" fmla="*/ 1437966 w 751"/>
              <a:gd name="T49" fmla="*/ 766711 h 803"/>
              <a:gd name="T50" fmla="*/ 1189547 w 751"/>
              <a:gd name="T51" fmla="*/ 833991 h 803"/>
              <a:gd name="T52" fmla="*/ 1113110 w 751"/>
              <a:gd name="T53" fmla="*/ 946124 h 803"/>
              <a:gd name="T54" fmla="*/ 1055783 w 751"/>
              <a:gd name="T55" fmla="*/ 990977 h 803"/>
              <a:gd name="T56" fmla="*/ 902909 w 751"/>
              <a:gd name="T57" fmla="*/ 1125537 h 803"/>
              <a:gd name="T58" fmla="*/ 730926 w 751"/>
              <a:gd name="T59" fmla="*/ 1103110 h 803"/>
              <a:gd name="T60" fmla="*/ 654490 w 751"/>
              <a:gd name="T61" fmla="*/ 968551 h 803"/>
              <a:gd name="T62" fmla="*/ 558944 w 751"/>
              <a:gd name="T63" fmla="*/ 901271 h 80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751"/>
              <a:gd name="T97" fmla="*/ 0 h 803"/>
              <a:gd name="T98" fmla="*/ 751 w 751"/>
              <a:gd name="T99" fmla="*/ 803 h 80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751" h="803">
                <a:moveTo>
                  <a:pt x="234" y="643"/>
                </a:moveTo>
                <a:cubicBezTo>
                  <a:pt x="200" y="620"/>
                  <a:pt x="163" y="605"/>
                  <a:pt x="130" y="587"/>
                </a:cubicBezTo>
                <a:cubicBezTo>
                  <a:pt x="113" y="577"/>
                  <a:pt x="98" y="565"/>
                  <a:pt x="82" y="555"/>
                </a:cubicBezTo>
                <a:cubicBezTo>
                  <a:pt x="74" y="549"/>
                  <a:pt x="58" y="539"/>
                  <a:pt x="58" y="539"/>
                </a:cubicBezTo>
                <a:cubicBezTo>
                  <a:pt x="43" y="496"/>
                  <a:pt x="41" y="453"/>
                  <a:pt x="26" y="411"/>
                </a:cubicBezTo>
                <a:cubicBezTo>
                  <a:pt x="21" y="399"/>
                  <a:pt x="14" y="389"/>
                  <a:pt x="10" y="379"/>
                </a:cubicBezTo>
                <a:cubicBezTo>
                  <a:pt x="6" y="371"/>
                  <a:pt x="4" y="363"/>
                  <a:pt x="2" y="355"/>
                </a:cubicBezTo>
                <a:cubicBezTo>
                  <a:pt x="4" y="312"/>
                  <a:pt x="0" y="268"/>
                  <a:pt x="10" y="227"/>
                </a:cubicBezTo>
                <a:cubicBezTo>
                  <a:pt x="14" y="208"/>
                  <a:pt x="35" y="197"/>
                  <a:pt x="42" y="179"/>
                </a:cubicBezTo>
                <a:cubicBezTo>
                  <a:pt x="44" y="171"/>
                  <a:pt x="44" y="160"/>
                  <a:pt x="50" y="155"/>
                </a:cubicBezTo>
                <a:cubicBezTo>
                  <a:pt x="68" y="136"/>
                  <a:pt x="111" y="135"/>
                  <a:pt x="130" y="123"/>
                </a:cubicBezTo>
                <a:cubicBezTo>
                  <a:pt x="138" y="117"/>
                  <a:pt x="147" y="113"/>
                  <a:pt x="154" y="107"/>
                </a:cubicBezTo>
                <a:cubicBezTo>
                  <a:pt x="163" y="97"/>
                  <a:pt x="167" y="83"/>
                  <a:pt x="178" y="75"/>
                </a:cubicBezTo>
                <a:cubicBezTo>
                  <a:pt x="214" y="46"/>
                  <a:pt x="266" y="29"/>
                  <a:pt x="306" y="3"/>
                </a:cubicBezTo>
                <a:cubicBezTo>
                  <a:pt x="335" y="6"/>
                  <a:pt x="370" y="0"/>
                  <a:pt x="394" y="19"/>
                </a:cubicBezTo>
                <a:cubicBezTo>
                  <a:pt x="417" y="37"/>
                  <a:pt x="410" y="71"/>
                  <a:pt x="434" y="91"/>
                </a:cubicBezTo>
                <a:cubicBezTo>
                  <a:pt x="443" y="98"/>
                  <a:pt x="456" y="100"/>
                  <a:pt x="466" y="107"/>
                </a:cubicBezTo>
                <a:cubicBezTo>
                  <a:pt x="475" y="113"/>
                  <a:pt x="482" y="123"/>
                  <a:pt x="490" y="131"/>
                </a:cubicBezTo>
                <a:cubicBezTo>
                  <a:pt x="495" y="155"/>
                  <a:pt x="494" y="181"/>
                  <a:pt x="506" y="203"/>
                </a:cubicBezTo>
                <a:cubicBezTo>
                  <a:pt x="511" y="213"/>
                  <a:pt x="528" y="212"/>
                  <a:pt x="538" y="219"/>
                </a:cubicBezTo>
                <a:cubicBezTo>
                  <a:pt x="589" y="254"/>
                  <a:pt x="637" y="288"/>
                  <a:pt x="690" y="323"/>
                </a:cubicBezTo>
                <a:cubicBezTo>
                  <a:pt x="695" y="336"/>
                  <a:pt x="697" y="351"/>
                  <a:pt x="706" y="363"/>
                </a:cubicBezTo>
                <a:cubicBezTo>
                  <a:pt x="714" y="373"/>
                  <a:pt x="733" y="374"/>
                  <a:pt x="738" y="387"/>
                </a:cubicBezTo>
                <a:cubicBezTo>
                  <a:pt x="751" y="427"/>
                  <a:pt x="706" y="464"/>
                  <a:pt x="682" y="483"/>
                </a:cubicBezTo>
                <a:cubicBezTo>
                  <a:pt x="654" y="503"/>
                  <a:pt x="631" y="530"/>
                  <a:pt x="602" y="547"/>
                </a:cubicBezTo>
                <a:cubicBezTo>
                  <a:pt x="567" y="566"/>
                  <a:pt x="530" y="573"/>
                  <a:pt x="498" y="595"/>
                </a:cubicBezTo>
                <a:cubicBezTo>
                  <a:pt x="487" y="621"/>
                  <a:pt x="483" y="652"/>
                  <a:pt x="466" y="675"/>
                </a:cubicBezTo>
                <a:cubicBezTo>
                  <a:pt x="458" y="685"/>
                  <a:pt x="447" y="695"/>
                  <a:pt x="442" y="707"/>
                </a:cubicBezTo>
                <a:cubicBezTo>
                  <a:pt x="418" y="753"/>
                  <a:pt x="427" y="786"/>
                  <a:pt x="378" y="803"/>
                </a:cubicBezTo>
                <a:cubicBezTo>
                  <a:pt x="354" y="797"/>
                  <a:pt x="328" y="797"/>
                  <a:pt x="306" y="787"/>
                </a:cubicBezTo>
                <a:cubicBezTo>
                  <a:pt x="279" y="774"/>
                  <a:pt x="279" y="708"/>
                  <a:pt x="274" y="691"/>
                </a:cubicBezTo>
                <a:cubicBezTo>
                  <a:pt x="268" y="674"/>
                  <a:pt x="245" y="654"/>
                  <a:pt x="234" y="643"/>
                </a:cubicBezTo>
                <a:close/>
              </a:path>
            </a:pathLst>
          </a:custGeom>
          <a:solidFill>
            <a:srgbClr val="00FFB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reeform 15"/>
          <p:cNvSpPr>
            <a:spLocks/>
          </p:cNvSpPr>
          <p:nvPr/>
        </p:nvSpPr>
        <p:spPr bwMode="auto">
          <a:xfrm flipV="1">
            <a:off x="7010400" y="4267200"/>
            <a:ext cx="1219200" cy="688975"/>
          </a:xfrm>
          <a:custGeom>
            <a:avLst/>
            <a:gdLst>
              <a:gd name="T0" fmla="*/ 379884 w 751"/>
              <a:gd name="T1" fmla="*/ 551695 h 803"/>
              <a:gd name="T2" fmla="*/ 211047 w 751"/>
              <a:gd name="T3" fmla="*/ 503647 h 803"/>
              <a:gd name="T4" fmla="*/ 133122 w 751"/>
              <a:gd name="T5" fmla="*/ 476191 h 803"/>
              <a:gd name="T6" fmla="*/ 94159 w 751"/>
              <a:gd name="T7" fmla="*/ 462463 h 803"/>
              <a:gd name="T8" fmla="*/ 42209 w 751"/>
              <a:gd name="T9" fmla="*/ 352639 h 803"/>
              <a:gd name="T10" fmla="*/ 16234 w 751"/>
              <a:gd name="T11" fmla="*/ 325182 h 803"/>
              <a:gd name="T12" fmla="*/ 3247 w 751"/>
              <a:gd name="T13" fmla="*/ 304590 h 803"/>
              <a:gd name="T14" fmla="*/ 16234 w 751"/>
              <a:gd name="T15" fmla="*/ 194766 h 803"/>
              <a:gd name="T16" fmla="*/ 68184 w 751"/>
              <a:gd name="T17" fmla="*/ 153582 h 803"/>
              <a:gd name="T18" fmla="*/ 81172 w 751"/>
              <a:gd name="T19" fmla="*/ 132990 h 803"/>
              <a:gd name="T20" fmla="*/ 211047 w 751"/>
              <a:gd name="T21" fmla="*/ 105534 h 803"/>
              <a:gd name="T22" fmla="*/ 250009 w 751"/>
              <a:gd name="T23" fmla="*/ 91806 h 803"/>
              <a:gd name="T24" fmla="*/ 288972 w 751"/>
              <a:gd name="T25" fmla="*/ 64350 h 803"/>
              <a:gd name="T26" fmla="*/ 496771 w 751"/>
              <a:gd name="T27" fmla="*/ 2574 h 803"/>
              <a:gd name="T28" fmla="*/ 639634 w 751"/>
              <a:gd name="T29" fmla="*/ 16302 h 803"/>
              <a:gd name="T30" fmla="*/ 704571 w 751"/>
              <a:gd name="T31" fmla="*/ 78078 h 803"/>
              <a:gd name="T32" fmla="*/ 756521 w 751"/>
              <a:gd name="T33" fmla="*/ 91806 h 803"/>
              <a:gd name="T34" fmla="*/ 795483 w 751"/>
              <a:gd name="T35" fmla="*/ 112398 h 803"/>
              <a:gd name="T36" fmla="*/ 821458 w 751"/>
              <a:gd name="T37" fmla="*/ 174174 h 803"/>
              <a:gd name="T38" fmla="*/ 873408 w 751"/>
              <a:gd name="T39" fmla="*/ 187902 h 803"/>
              <a:gd name="T40" fmla="*/ 1120170 w 751"/>
              <a:gd name="T41" fmla="*/ 277134 h 803"/>
              <a:gd name="T42" fmla="*/ 1146145 w 751"/>
              <a:gd name="T43" fmla="*/ 311454 h 803"/>
              <a:gd name="T44" fmla="*/ 1198095 w 751"/>
              <a:gd name="T45" fmla="*/ 332046 h 803"/>
              <a:gd name="T46" fmla="*/ 1107183 w 751"/>
              <a:gd name="T47" fmla="*/ 414415 h 803"/>
              <a:gd name="T48" fmla="*/ 977308 w 751"/>
              <a:gd name="T49" fmla="*/ 469327 h 803"/>
              <a:gd name="T50" fmla="*/ 808471 w 751"/>
              <a:gd name="T51" fmla="*/ 510511 h 803"/>
              <a:gd name="T52" fmla="*/ 756521 w 751"/>
              <a:gd name="T53" fmla="*/ 579151 h 803"/>
              <a:gd name="T54" fmla="*/ 717558 w 751"/>
              <a:gd name="T55" fmla="*/ 606607 h 803"/>
              <a:gd name="T56" fmla="*/ 613659 w 751"/>
              <a:gd name="T57" fmla="*/ 688975 h 803"/>
              <a:gd name="T58" fmla="*/ 496771 w 751"/>
              <a:gd name="T59" fmla="*/ 675247 h 803"/>
              <a:gd name="T60" fmla="*/ 444821 w 751"/>
              <a:gd name="T61" fmla="*/ 592879 h 803"/>
              <a:gd name="T62" fmla="*/ 379884 w 751"/>
              <a:gd name="T63" fmla="*/ 551695 h 80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751"/>
              <a:gd name="T97" fmla="*/ 0 h 803"/>
              <a:gd name="T98" fmla="*/ 751 w 751"/>
              <a:gd name="T99" fmla="*/ 803 h 80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751" h="803">
                <a:moveTo>
                  <a:pt x="234" y="643"/>
                </a:moveTo>
                <a:cubicBezTo>
                  <a:pt x="200" y="620"/>
                  <a:pt x="163" y="605"/>
                  <a:pt x="130" y="587"/>
                </a:cubicBezTo>
                <a:cubicBezTo>
                  <a:pt x="113" y="577"/>
                  <a:pt x="98" y="565"/>
                  <a:pt x="82" y="555"/>
                </a:cubicBezTo>
                <a:cubicBezTo>
                  <a:pt x="74" y="549"/>
                  <a:pt x="58" y="539"/>
                  <a:pt x="58" y="539"/>
                </a:cubicBezTo>
                <a:cubicBezTo>
                  <a:pt x="43" y="496"/>
                  <a:pt x="41" y="453"/>
                  <a:pt x="26" y="411"/>
                </a:cubicBezTo>
                <a:cubicBezTo>
                  <a:pt x="21" y="399"/>
                  <a:pt x="14" y="389"/>
                  <a:pt x="10" y="379"/>
                </a:cubicBezTo>
                <a:cubicBezTo>
                  <a:pt x="6" y="371"/>
                  <a:pt x="4" y="363"/>
                  <a:pt x="2" y="355"/>
                </a:cubicBezTo>
                <a:cubicBezTo>
                  <a:pt x="4" y="312"/>
                  <a:pt x="0" y="268"/>
                  <a:pt x="10" y="227"/>
                </a:cubicBezTo>
                <a:cubicBezTo>
                  <a:pt x="14" y="208"/>
                  <a:pt x="35" y="197"/>
                  <a:pt x="42" y="179"/>
                </a:cubicBezTo>
                <a:cubicBezTo>
                  <a:pt x="44" y="171"/>
                  <a:pt x="44" y="160"/>
                  <a:pt x="50" y="155"/>
                </a:cubicBezTo>
                <a:cubicBezTo>
                  <a:pt x="68" y="136"/>
                  <a:pt x="111" y="135"/>
                  <a:pt x="130" y="123"/>
                </a:cubicBezTo>
                <a:cubicBezTo>
                  <a:pt x="138" y="117"/>
                  <a:pt x="147" y="113"/>
                  <a:pt x="154" y="107"/>
                </a:cubicBezTo>
                <a:cubicBezTo>
                  <a:pt x="163" y="97"/>
                  <a:pt x="167" y="83"/>
                  <a:pt x="178" y="75"/>
                </a:cubicBezTo>
                <a:cubicBezTo>
                  <a:pt x="214" y="46"/>
                  <a:pt x="266" y="29"/>
                  <a:pt x="306" y="3"/>
                </a:cubicBezTo>
                <a:cubicBezTo>
                  <a:pt x="335" y="6"/>
                  <a:pt x="370" y="0"/>
                  <a:pt x="394" y="19"/>
                </a:cubicBezTo>
                <a:cubicBezTo>
                  <a:pt x="417" y="37"/>
                  <a:pt x="410" y="71"/>
                  <a:pt x="434" y="91"/>
                </a:cubicBezTo>
                <a:cubicBezTo>
                  <a:pt x="443" y="98"/>
                  <a:pt x="456" y="100"/>
                  <a:pt x="466" y="107"/>
                </a:cubicBezTo>
                <a:cubicBezTo>
                  <a:pt x="475" y="113"/>
                  <a:pt x="482" y="123"/>
                  <a:pt x="490" y="131"/>
                </a:cubicBezTo>
                <a:cubicBezTo>
                  <a:pt x="495" y="155"/>
                  <a:pt x="494" y="181"/>
                  <a:pt x="506" y="203"/>
                </a:cubicBezTo>
                <a:cubicBezTo>
                  <a:pt x="511" y="213"/>
                  <a:pt x="528" y="212"/>
                  <a:pt x="538" y="219"/>
                </a:cubicBezTo>
                <a:cubicBezTo>
                  <a:pt x="589" y="254"/>
                  <a:pt x="637" y="288"/>
                  <a:pt x="690" y="323"/>
                </a:cubicBezTo>
                <a:cubicBezTo>
                  <a:pt x="695" y="336"/>
                  <a:pt x="697" y="351"/>
                  <a:pt x="706" y="363"/>
                </a:cubicBezTo>
                <a:cubicBezTo>
                  <a:pt x="714" y="373"/>
                  <a:pt x="733" y="374"/>
                  <a:pt x="738" y="387"/>
                </a:cubicBezTo>
                <a:cubicBezTo>
                  <a:pt x="751" y="427"/>
                  <a:pt x="706" y="464"/>
                  <a:pt x="682" y="483"/>
                </a:cubicBezTo>
                <a:cubicBezTo>
                  <a:pt x="654" y="503"/>
                  <a:pt x="631" y="530"/>
                  <a:pt x="602" y="547"/>
                </a:cubicBezTo>
                <a:cubicBezTo>
                  <a:pt x="567" y="566"/>
                  <a:pt x="530" y="573"/>
                  <a:pt x="498" y="595"/>
                </a:cubicBezTo>
                <a:cubicBezTo>
                  <a:pt x="487" y="621"/>
                  <a:pt x="483" y="652"/>
                  <a:pt x="466" y="675"/>
                </a:cubicBezTo>
                <a:cubicBezTo>
                  <a:pt x="458" y="685"/>
                  <a:pt x="447" y="695"/>
                  <a:pt x="442" y="707"/>
                </a:cubicBezTo>
                <a:cubicBezTo>
                  <a:pt x="418" y="753"/>
                  <a:pt x="427" y="786"/>
                  <a:pt x="378" y="803"/>
                </a:cubicBezTo>
                <a:cubicBezTo>
                  <a:pt x="354" y="797"/>
                  <a:pt x="328" y="797"/>
                  <a:pt x="306" y="787"/>
                </a:cubicBezTo>
                <a:cubicBezTo>
                  <a:pt x="279" y="774"/>
                  <a:pt x="279" y="708"/>
                  <a:pt x="274" y="691"/>
                </a:cubicBezTo>
                <a:cubicBezTo>
                  <a:pt x="268" y="674"/>
                  <a:pt x="245" y="654"/>
                  <a:pt x="234" y="643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Freeform 16"/>
          <p:cNvSpPr>
            <a:spLocks/>
          </p:cNvSpPr>
          <p:nvPr/>
        </p:nvSpPr>
        <p:spPr bwMode="auto">
          <a:xfrm flipV="1">
            <a:off x="7239000" y="4419600"/>
            <a:ext cx="685800" cy="336550"/>
          </a:xfrm>
          <a:custGeom>
            <a:avLst/>
            <a:gdLst>
              <a:gd name="T0" fmla="*/ 213685 w 751"/>
              <a:gd name="T1" fmla="*/ 269491 h 803"/>
              <a:gd name="T2" fmla="*/ 118714 w 751"/>
              <a:gd name="T3" fmla="*/ 246021 h 803"/>
              <a:gd name="T4" fmla="*/ 74881 w 751"/>
              <a:gd name="T5" fmla="*/ 232609 h 803"/>
              <a:gd name="T6" fmla="*/ 52965 w 751"/>
              <a:gd name="T7" fmla="*/ 225903 h 803"/>
              <a:gd name="T8" fmla="*/ 23743 w 751"/>
              <a:gd name="T9" fmla="*/ 172257 h 803"/>
              <a:gd name="T10" fmla="*/ 9132 w 751"/>
              <a:gd name="T11" fmla="*/ 158845 h 803"/>
              <a:gd name="T12" fmla="*/ 1826 w 751"/>
              <a:gd name="T13" fmla="*/ 148786 h 803"/>
              <a:gd name="T14" fmla="*/ 9132 w 751"/>
              <a:gd name="T15" fmla="*/ 95139 h 803"/>
              <a:gd name="T16" fmla="*/ 38354 w 751"/>
              <a:gd name="T17" fmla="*/ 75022 h 803"/>
              <a:gd name="T18" fmla="*/ 45659 w 751"/>
              <a:gd name="T19" fmla="*/ 64963 h 803"/>
              <a:gd name="T20" fmla="*/ 118714 w 751"/>
              <a:gd name="T21" fmla="*/ 51551 h 803"/>
              <a:gd name="T22" fmla="*/ 140630 w 751"/>
              <a:gd name="T23" fmla="*/ 44845 h 803"/>
              <a:gd name="T24" fmla="*/ 162546 w 751"/>
              <a:gd name="T25" fmla="*/ 31434 h 803"/>
              <a:gd name="T26" fmla="*/ 279434 w 751"/>
              <a:gd name="T27" fmla="*/ 1257 h 803"/>
              <a:gd name="T28" fmla="*/ 359794 w 751"/>
              <a:gd name="T29" fmla="*/ 7963 h 803"/>
              <a:gd name="T30" fmla="*/ 396321 w 751"/>
              <a:gd name="T31" fmla="*/ 38140 h 803"/>
              <a:gd name="T32" fmla="*/ 425543 w 751"/>
              <a:gd name="T33" fmla="*/ 44845 h 803"/>
              <a:gd name="T34" fmla="*/ 447459 w 751"/>
              <a:gd name="T35" fmla="*/ 54904 h 803"/>
              <a:gd name="T36" fmla="*/ 462070 w 751"/>
              <a:gd name="T37" fmla="*/ 85081 h 803"/>
              <a:gd name="T38" fmla="*/ 491292 w 751"/>
              <a:gd name="T39" fmla="*/ 91786 h 803"/>
              <a:gd name="T40" fmla="*/ 630096 w 751"/>
              <a:gd name="T41" fmla="*/ 135374 h 803"/>
              <a:gd name="T42" fmla="*/ 644707 w 751"/>
              <a:gd name="T43" fmla="*/ 152139 h 803"/>
              <a:gd name="T44" fmla="*/ 673929 w 751"/>
              <a:gd name="T45" fmla="*/ 162198 h 803"/>
              <a:gd name="T46" fmla="*/ 622790 w 751"/>
              <a:gd name="T47" fmla="*/ 202433 h 803"/>
              <a:gd name="T48" fmla="*/ 549736 w 751"/>
              <a:gd name="T49" fmla="*/ 229256 h 803"/>
              <a:gd name="T50" fmla="*/ 454765 w 751"/>
              <a:gd name="T51" fmla="*/ 249374 h 803"/>
              <a:gd name="T52" fmla="*/ 425543 w 751"/>
              <a:gd name="T53" fmla="*/ 282903 h 803"/>
              <a:gd name="T54" fmla="*/ 403627 w 751"/>
              <a:gd name="T55" fmla="*/ 296315 h 803"/>
              <a:gd name="T56" fmla="*/ 345183 w 751"/>
              <a:gd name="T57" fmla="*/ 336550 h 803"/>
              <a:gd name="T58" fmla="*/ 279434 w 751"/>
              <a:gd name="T59" fmla="*/ 329844 h 803"/>
              <a:gd name="T60" fmla="*/ 250212 w 751"/>
              <a:gd name="T61" fmla="*/ 289609 h 803"/>
              <a:gd name="T62" fmla="*/ 213685 w 751"/>
              <a:gd name="T63" fmla="*/ 269491 h 80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751"/>
              <a:gd name="T97" fmla="*/ 0 h 803"/>
              <a:gd name="T98" fmla="*/ 751 w 751"/>
              <a:gd name="T99" fmla="*/ 803 h 80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751" h="803">
                <a:moveTo>
                  <a:pt x="234" y="643"/>
                </a:moveTo>
                <a:cubicBezTo>
                  <a:pt x="200" y="620"/>
                  <a:pt x="163" y="605"/>
                  <a:pt x="130" y="587"/>
                </a:cubicBezTo>
                <a:cubicBezTo>
                  <a:pt x="113" y="577"/>
                  <a:pt x="98" y="565"/>
                  <a:pt x="82" y="555"/>
                </a:cubicBezTo>
                <a:cubicBezTo>
                  <a:pt x="74" y="549"/>
                  <a:pt x="58" y="539"/>
                  <a:pt x="58" y="539"/>
                </a:cubicBezTo>
                <a:cubicBezTo>
                  <a:pt x="43" y="496"/>
                  <a:pt x="41" y="453"/>
                  <a:pt x="26" y="411"/>
                </a:cubicBezTo>
                <a:cubicBezTo>
                  <a:pt x="21" y="399"/>
                  <a:pt x="14" y="389"/>
                  <a:pt x="10" y="379"/>
                </a:cubicBezTo>
                <a:cubicBezTo>
                  <a:pt x="6" y="371"/>
                  <a:pt x="4" y="363"/>
                  <a:pt x="2" y="355"/>
                </a:cubicBezTo>
                <a:cubicBezTo>
                  <a:pt x="4" y="312"/>
                  <a:pt x="0" y="268"/>
                  <a:pt x="10" y="227"/>
                </a:cubicBezTo>
                <a:cubicBezTo>
                  <a:pt x="14" y="208"/>
                  <a:pt x="35" y="197"/>
                  <a:pt x="42" y="179"/>
                </a:cubicBezTo>
                <a:cubicBezTo>
                  <a:pt x="44" y="171"/>
                  <a:pt x="44" y="160"/>
                  <a:pt x="50" y="155"/>
                </a:cubicBezTo>
                <a:cubicBezTo>
                  <a:pt x="68" y="136"/>
                  <a:pt x="111" y="135"/>
                  <a:pt x="130" y="123"/>
                </a:cubicBezTo>
                <a:cubicBezTo>
                  <a:pt x="138" y="117"/>
                  <a:pt x="147" y="113"/>
                  <a:pt x="154" y="107"/>
                </a:cubicBezTo>
                <a:cubicBezTo>
                  <a:pt x="163" y="97"/>
                  <a:pt x="167" y="83"/>
                  <a:pt x="178" y="75"/>
                </a:cubicBezTo>
                <a:cubicBezTo>
                  <a:pt x="214" y="46"/>
                  <a:pt x="266" y="29"/>
                  <a:pt x="306" y="3"/>
                </a:cubicBezTo>
                <a:cubicBezTo>
                  <a:pt x="335" y="6"/>
                  <a:pt x="370" y="0"/>
                  <a:pt x="394" y="19"/>
                </a:cubicBezTo>
                <a:cubicBezTo>
                  <a:pt x="417" y="37"/>
                  <a:pt x="410" y="71"/>
                  <a:pt x="434" y="91"/>
                </a:cubicBezTo>
                <a:cubicBezTo>
                  <a:pt x="443" y="98"/>
                  <a:pt x="456" y="100"/>
                  <a:pt x="466" y="107"/>
                </a:cubicBezTo>
                <a:cubicBezTo>
                  <a:pt x="475" y="113"/>
                  <a:pt x="482" y="123"/>
                  <a:pt x="490" y="131"/>
                </a:cubicBezTo>
                <a:cubicBezTo>
                  <a:pt x="495" y="155"/>
                  <a:pt x="494" y="181"/>
                  <a:pt x="506" y="203"/>
                </a:cubicBezTo>
                <a:cubicBezTo>
                  <a:pt x="511" y="213"/>
                  <a:pt x="528" y="212"/>
                  <a:pt x="538" y="219"/>
                </a:cubicBezTo>
                <a:cubicBezTo>
                  <a:pt x="589" y="254"/>
                  <a:pt x="637" y="288"/>
                  <a:pt x="690" y="323"/>
                </a:cubicBezTo>
                <a:cubicBezTo>
                  <a:pt x="695" y="336"/>
                  <a:pt x="697" y="351"/>
                  <a:pt x="706" y="363"/>
                </a:cubicBezTo>
                <a:cubicBezTo>
                  <a:pt x="714" y="373"/>
                  <a:pt x="733" y="374"/>
                  <a:pt x="738" y="387"/>
                </a:cubicBezTo>
                <a:cubicBezTo>
                  <a:pt x="751" y="427"/>
                  <a:pt x="706" y="464"/>
                  <a:pt x="682" y="483"/>
                </a:cubicBezTo>
                <a:cubicBezTo>
                  <a:pt x="654" y="503"/>
                  <a:pt x="631" y="530"/>
                  <a:pt x="602" y="547"/>
                </a:cubicBezTo>
                <a:cubicBezTo>
                  <a:pt x="567" y="566"/>
                  <a:pt x="530" y="573"/>
                  <a:pt x="498" y="595"/>
                </a:cubicBezTo>
                <a:cubicBezTo>
                  <a:pt x="487" y="621"/>
                  <a:pt x="483" y="652"/>
                  <a:pt x="466" y="675"/>
                </a:cubicBezTo>
                <a:cubicBezTo>
                  <a:pt x="458" y="685"/>
                  <a:pt x="447" y="695"/>
                  <a:pt x="442" y="707"/>
                </a:cubicBezTo>
                <a:cubicBezTo>
                  <a:pt x="418" y="753"/>
                  <a:pt x="427" y="786"/>
                  <a:pt x="378" y="803"/>
                </a:cubicBezTo>
                <a:cubicBezTo>
                  <a:pt x="354" y="797"/>
                  <a:pt x="328" y="797"/>
                  <a:pt x="306" y="787"/>
                </a:cubicBezTo>
                <a:cubicBezTo>
                  <a:pt x="279" y="774"/>
                  <a:pt x="279" y="708"/>
                  <a:pt x="274" y="691"/>
                </a:cubicBezTo>
                <a:cubicBezTo>
                  <a:pt x="268" y="674"/>
                  <a:pt x="245" y="654"/>
                  <a:pt x="234" y="643"/>
                </a:cubicBezTo>
                <a:close/>
              </a:path>
            </a:pathLst>
          </a:custGeom>
          <a:solidFill>
            <a:srgbClr val="00A17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Line 17"/>
          <p:cNvSpPr>
            <a:spLocks noChangeShapeType="1"/>
          </p:cNvSpPr>
          <p:nvPr/>
        </p:nvSpPr>
        <p:spPr bwMode="auto">
          <a:xfrm flipH="1" flipV="1">
            <a:off x="6054725" y="4325937"/>
            <a:ext cx="1524000" cy="304800"/>
          </a:xfrm>
          <a:prstGeom prst="line">
            <a:avLst/>
          </a:prstGeom>
          <a:noFill/>
          <a:ln w="9525">
            <a:solidFill>
              <a:srgbClr val="ED181E"/>
            </a:solidFill>
            <a:round/>
            <a:headEnd type="oval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Line 18"/>
          <p:cNvSpPr>
            <a:spLocks noChangeShapeType="1"/>
          </p:cNvSpPr>
          <p:nvPr/>
        </p:nvSpPr>
        <p:spPr bwMode="auto">
          <a:xfrm flipV="1">
            <a:off x="5902325" y="3259137"/>
            <a:ext cx="914400" cy="533400"/>
          </a:xfrm>
          <a:prstGeom prst="line">
            <a:avLst/>
          </a:prstGeom>
          <a:noFill/>
          <a:ln w="9525">
            <a:solidFill>
              <a:srgbClr val="ED181E"/>
            </a:solidFill>
            <a:round/>
            <a:headEnd type="oval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Freeform 21"/>
          <p:cNvSpPr>
            <a:spLocks/>
          </p:cNvSpPr>
          <p:nvPr/>
        </p:nvSpPr>
        <p:spPr bwMode="auto">
          <a:xfrm>
            <a:off x="5902325" y="3792537"/>
            <a:ext cx="152400" cy="533400"/>
          </a:xfrm>
          <a:custGeom>
            <a:avLst/>
            <a:gdLst>
              <a:gd name="T0" fmla="*/ 114300 w 192"/>
              <a:gd name="T1" fmla="*/ 533400 h 384"/>
              <a:gd name="T2" fmla="*/ 152400 w 192"/>
              <a:gd name="T3" fmla="*/ 266700 h 384"/>
              <a:gd name="T4" fmla="*/ 114300 w 192"/>
              <a:gd name="T5" fmla="*/ 66675 h 384"/>
              <a:gd name="T6" fmla="*/ 0 w 192"/>
              <a:gd name="T7" fmla="*/ 0 h 384"/>
              <a:gd name="T8" fmla="*/ 0 60000 65536"/>
              <a:gd name="T9" fmla="*/ 0 60000 65536"/>
              <a:gd name="T10" fmla="*/ 0 60000 65536"/>
              <a:gd name="T11" fmla="*/ 0 60000 65536"/>
              <a:gd name="T12" fmla="*/ 0 w 192"/>
              <a:gd name="T13" fmla="*/ 0 h 384"/>
              <a:gd name="T14" fmla="*/ 192 w 192"/>
              <a:gd name="T15" fmla="*/ 384 h 38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2" h="384">
                <a:moveTo>
                  <a:pt x="144" y="384"/>
                </a:moveTo>
                <a:lnTo>
                  <a:pt x="192" y="192"/>
                </a:lnTo>
                <a:lnTo>
                  <a:pt x="144" y="48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rgbClr val="FF9218"/>
            </a:solidFill>
            <a:round/>
            <a:headEnd type="diamond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Freeform 22"/>
          <p:cNvSpPr>
            <a:spLocks/>
          </p:cNvSpPr>
          <p:nvPr/>
        </p:nvSpPr>
        <p:spPr bwMode="auto">
          <a:xfrm flipV="1">
            <a:off x="6816725" y="3106737"/>
            <a:ext cx="838200" cy="152400"/>
          </a:xfrm>
          <a:custGeom>
            <a:avLst/>
            <a:gdLst>
              <a:gd name="T0" fmla="*/ 628650 w 192"/>
              <a:gd name="T1" fmla="*/ 152400 h 384"/>
              <a:gd name="T2" fmla="*/ 838200 w 192"/>
              <a:gd name="T3" fmla="*/ 76200 h 384"/>
              <a:gd name="T4" fmla="*/ 628650 w 192"/>
              <a:gd name="T5" fmla="*/ 19050 h 384"/>
              <a:gd name="T6" fmla="*/ 0 w 192"/>
              <a:gd name="T7" fmla="*/ 0 h 384"/>
              <a:gd name="T8" fmla="*/ 0 60000 65536"/>
              <a:gd name="T9" fmla="*/ 0 60000 65536"/>
              <a:gd name="T10" fmla="*/ 0 60000 65536"/>
              <a:gd name="T11" fmla="*/ 0 60000 65536"/>
              <a:gd name="T12" fmla="*/ 0 w 192"/>
              <a:gd name="T13" fmla="*/ 0 h 384"/>
              <a:gd name="T14" fmla="*/ 192 w 192"/>
              <a:gd name="T15" fmla="*/ 384 h 38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2" h="384">
                <a:moveTo>
                  <a:pt x="144" y="384"/>
                </a:moveTo>
                <a:lnTo>
                  <a:pt x="192" y="192"/>
                </a:lnTo>
                <a:lnTo>
                  <a:pt x="144" y="48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rgbClr val="FF9218"/>
            </a:solidFill>
            <a:round/>
            <a:headEnd type="triangle" w="med" len="med"/>
            <a:tailEnd type="diamond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" name="Freeform 23"/>
          <p:cNvSpPr>
            <a:spLocks/>
          </p:cNvSpPr>
          <p:nvPr/>
        </p:nvSpPr>
        <p:spPr bwMode="auto">
          <a:xfrm flipH="1">
            <a:off x="7426325" y="4630737"/>
            <a:ext cx="152400" cy="533400"/>
          </a:xfrm>
          <a:custGeom>
            <a:avLst/>
            <a:gdLst>
              <a:gd name="T0" fmla="*/ 114300 w 192"/>
              <a:gd name="T1" fmla="*/ 533400 h 384"/>
              <a:gd name="T2" fmla="*/ 152400 w 192"/>
              <a:gd name="T3" fmla="*/ 266700 h 384"/>
              <a:gd name="T4" fmla="*/ 114300 w 192"/>
              <a:gd name="T5" fmla="*/ 66675 h 384"/>
              <a:gd name="T6" fmla="*/ 0 w 192"/>
              <a:gd name="T7" fmla="*/ 0 h 384"/>
              <a:gd name="T8" fmla="*/ 0 60000 65536"/>
              <a:gd name="T9" fmla="*/ 0 60000 65536"/>
              <a:gd name="T10" fmla="*/ 0 60000 65536"/>
              <a:gd name="T11" fmla="*/ 0 60000 65536"/>
              <a:gd name="T12" fmla="*/ 0 w 192"/>
              <a:gd name="T13" fmla="*/ 0 h 384"/>
              <a:gd name="T14" fmla="*/ 192 w 192"/>
              <a:gd name="T15" fmla="*/ 384 h 38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2" h="384">
                <a:moveTo>
                  <a:pt x="144" y="384"/>
                </a:moveTo>
                <a:lnTo>
                  <a:pt x="192" y="192"/>
                </a:lnTo>
                <a:lnTo>
                  <a:pt x="144" y="48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rgbClr val="FF9218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5943600"/>
            <a:ext cx="4953000" cy="807719"/>
          </a:xfrm>
        </p:spPr>
        <p:txBody>
          <a:bodyPr/>
          <a:lstStyle/>
          <a:p>
            <a:r>
              <a:rPr lang="en-US" dirty="0" smtClean="0"/>
              <a:t>Abagyan and </a:t>
            </a:r>
            <a:r>
              <a:rPr lang="en-US" dirty="0" err="1" smtClean="0"/>
              <a:t>Totrov</a:t>
            </a:r>
            <a:r>
              <a:rPr lang="en-US" dirty="0" smtClean="0"/>
              <a:t>  </a:t>
            </a:r>
            <a:r>
              <a:rPr lang="en-US" b="1" dirty="0" smtClean="0"/>
              <a:t>Biased probability Monte Carlo conformational searches and electrostatic calculations for peptides and proteins. </a:t>
            </a:r>
            <a:r>
              <a:rPr lang="en-US" i="1" dirty="0" smtClean="0"/>
              <a:t>J Mol Biol. 1994 235(3):983-1002.</a:t>
            </a:r>
            <a:endParaRPr lang="en-US" i="1" dirty="0"/>
          </a:p>
        </p:txBody>
      </p:sp>
      <p:sp>
        <p:nvSpPr>
          <p:cNvPr id="21" name="Footer Placeholder 5"/>
          <p:cNvSpPr txBox="1">
            <a:spLocks/>
          </p:cNvSpPr>
          <p:nvPr/>
        </p:nvSpPr>
        <p:spPr>
          <a:xfrm>
            <a:off x="3886200" y="5943600"/>
            <a:ext cx="4953000" cy="807719"/>
          </a:xfrm>
          <a:prstGeom prst="rect">
            <a:avLst/>
          </a:prstGeom>
        </p:spPr>
        <p:txBody>
          <a:bodyPr vert="horz" lIns="45720" rIns="45720" bIns="0"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9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3210</TotalTime>
  <Words>1637</Words>
  <Application>Microsoft Office PowerPoint</Application>
  <PresentationFormat>On-screen Show (4:3)</PresentationFormat>
  <Paragraphs>219</Paragraphs>
  <Slides>25</Slides>
  <Notes>2</Notes>
  <HiddenSlides>0</HiddenSlides>
  <MMClips>2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7" baseType="lpstr">
      <vt:lpstr>Module</vt:lpstr>
      <vt:lpstr>Bitmap Image</vt:lpstr>
      <vt:lpstr>Predicting Molecular Association</vt:lpstr>
      <vt:lpstr>Background</vt:lpstr>
      <vt:lpstr>ODA: Prediction of Protein Interfaces   </vt:lpstr>
      <vt:lpstr>Extending Patch Prediction With Alignments</vt:lpstr>
      <vt:lpstr>PIER: Protein Interface Predictor</vt:lpstr>
      <vt:lpstr>Predicting Oligomerization State</vt:lpstr>
      <vt:lpstr>Predicting Correct Oligomeric State</vt:lpstr>
      <vt:lpstr>Protein-Protein Docking with Internal Coordinate Mechanics (ICM)</vt:lpstr>
      <vt:lpstr>Global Optimization Procedure</vt:lpstr>
      <vt:lpstr>Detailed ab initio Prediction of Lysozyme-Antibody </vt:lpstr>
      <vt:lpstr>Slide 11</vt:lpstr>
      <vt:lpstr>Slide 12</vt:lpstr>
      <vt:lpstr>Slide 13</vt:lpstr>
      <vt:lpstr>ICM Docking in CAPRI Competition</vt:lpstr>
      <vt:lpstr>CAPRI Results: Best results for three targets</vt:lpstr>
      <vt:lpstr>CAPRI Rounds 2 and 3 Results</vt:lpstr>
      <vt:lpstr>Loop Modeling</vt:lpstr>
      <vt:lpstr>New Force Field</vt:lpstr>
      <vt:lpstr>Protein Design</vt:lpstr>
      <vt:lpstr>MolSoft – Molecules in silico</vt:lpstr>
      <vt:lpstr>Customers and Licensing</vt:lpstr>
      <vt:lpstr>Recent Achievements</vt:lpstr>
      <vt:lpstr>iMolview an iPhone/iPad App</vt:lpstr>
      <vt:lpstr>Molecular Documents</vt:lpstr>
      <vt:lpstr>Acknowledgements</vt:lpstr>
    </vt:vector>
  </TitlesOfParts>
  <Company>MolSoft LLC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Predicting Molecular Association</dc:title>
  <dc:creator>Andrew Orry</dc:creator>
  <cp:lastModifiedBy>Andrew Orry</cp:lastModifiedBy>
  <cp:revision>242</cp:revision>
  <dcterms:created xsi:type="dcterms:W3CDTF">2011-06-09T17:52:58Z</dcterms:created>
  <dcterms:modified xsi:type="dcterms:W3CDTF">2011-06-14T18:36:38Z</dcterms:modified>
</cp:coreProperties>
</file>