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activeX/activeX4.xml" ContentType="application/vnd.ms-office.activeX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activeX/activeX2.xml" ContentType="application/vnd.ms-office.activeX+xml"/>
  <Override PartName="/ppt/activeX/activeX3.xml" ContentType="application/vnd.ms-office.activeX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activeX/activeX1.xml" ContentType="application/vnd.ms-office.activeX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activeX/activeX8.xml" ContentType="application/vnd.ms-office.activeX+xml"/>
  <Override PartName="/ppt/activeX/activeX9.xml" ContentType="application/vnd.ms-office.activeX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activeX/activeX6.xml" ContentType="application/vnd.ms-office.activeX+xml"/>
  <Override PartName="/ppt/activeX/activeX7.xml" ContentType="application/vnd.ms-office.activeX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activeX/activeX5.xml" ContentType="application/vnd.ms-office.activeX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6"/>
  </p:notesMasterIdLst>
  <p:sldIdLst>
    <p:sldId id="256" r:id="rId2"/>
    <p:sldId id="268" r:id="rId3"/>
    <p:sldId id="257" r:id="rId4"/>
    <p:sldId id="270" r:id="rId5"/>
    <p:sldId id="258" r:id="rId6"/>
    <p:sldId id="260" r:id="rId7"/>
    <p:sldId id="259" r:id="rId8"/>
    <p:sldId id="263" r:id="rId9"/>
    <p:sldId id="261" r:id="rId10"/>
    <p:sldId id="262" r:id="rId11"/>
    <p:sldId id="264" r:id="rId12"/>
    <p:sldId id="265" r:id="rId13"/>
    <p:sldId id="266" r:id="rId14"/>
    <p:sldId id="267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8" autoAdjust="0"/>
    <p:restoredTop sz="94706" autoAdjust="0"/>
  </p:normalViewPr>
  <p:slideViewPr>
    <p:cSldViewPr>
      <p:cViewPr varScale="1">
        <p:scale>
          <a:sx n="107" d="100"/>
          <a:sy n="107" d="100"/>
        </p:scale>
        <p:origin x="-39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activeX/activeX1.xml><?xml version="1.0" encoding="utf-8"?>
<ax:ocx xmlns:ax="http://schemas.microsoft.com/office/2006/activeX" xmlns:r="http://schemas.openxmlformats.org/officeDocument/2006/relationships" ax:classid="{7E845E2B-7E24-4C97-B19E-F4DB47BB8679}" ax:persistence="persistPropertyBag">
  <ax:ocxPr ax:name="_cx" ax:value="8043"/>
  <ax:ocxPr ax:name="_cy" ax:value="5292"/>
  <ax:ocxPr ax:name="currentSlide" ax:value="0"/>
  <ax:ocxPr ax:name="projectFile" ax:value="C:\Documents and Settings\eugene\My Documents\ugm2012.icb"/>
  <ax:ocxPr ax:name="m_fileBuffer" ax:value=""/>
  <ax:ocxPr ax:name="autoPlay" ax:value="0"/>
  <ax:ocxPr ax:name="autoOpenFileDialog" ax:value="1"/>
  <ax:ocxPr ax:name="autoPlayScript" ax:value="0"/>
  <ax:ocxPr ax:name="autoPlayScriptNum" ax:value="0"/>
  <ax:ocxPr ax:name="autoPlaySlideRange" ax:value=""/>
  <ax:ocxPr ax:name="slideButtonScale" ax:value="0"/>
  <ax:ocxPr ax:name="onDisplayChange" ax:value=""/>
  <ax:ocxPr ax:name="onLoad" ax:value=""/>
  <ax:ocxPr ax:name="projectData" ax:value=""/>
  <ax:ocxPr ax:name="icbSaveEnabled" ax:value="0"/>
  <ax:ocxPr ax:name="group" ax:value=""/>
</ax:ocx>
</file>

<file path=ppt/activeX/activeX2.xml><?xml version="1.0" encoding="utf-8"?>
<ax:ocx xmlns:ax="http://schemas.microsoft.com/office/2006/activeX" xmlns:r="http://schemas.openxmlformats.org/officeDocument/2006/relationships" ax:classid="{7E845E2B-7E24-4C97-B19E-F4DB47BB8679}" ax:persistence="persistPropertyBag">
  <ax:ocxPr ax:name="_cx" ax:value="7620"/>
  <ax:ocxPr ax:name="_cy" ax:value="5292"/>
  <ax:ocxPr ax:name="currentSlide" ax:value="0"/>
  <ax:ocxPr ax:name="projectFile" ax:value="C:\Documents and Settings\eugene\My Documents\UGM2012\linker.icb"/>
  <ax:ocxPr ax:name="m_fileBuffer" ax:value=""/>
  <ax:ocxPr ax:name="autoPlay" ax:value="0"/>
  <ax:ocxPr ax:name="autoOpenFileDialog" ax:value="1"/>
  <ax:ocxPr ax:name="autoPlayScript" ax:value="0"/>
  <ax:ocxPr ax:name="autoPlayScriptNum" ax:value="0"/>
  <ax:ocxPr ax:name="autoPlaySlideRange" ax:value=""/>
  <ax:ocxPr ax:name="slideButtonScale" ax:value="0"/>
  <ax:ocxPr ax:name="onDisplayChange" ax:value=""/>
  <ax:ocxPr ax:name="onLoad" ax:value=""/>
  <ax:ocxPr ax:name="projectData" ax:value=""/>
  <ax:ocxPr ax:name="icbSaveEnabled" ax:value="0"/>
  <ax:ocxPr ax:name="group" ax:value=""/>
</ax:ocx>
</file>

<file path=ppt/activeX/activeX3.xml><?xml version="1.0" encoding="utf-8"?>
<ax:ocx xmlns:ax="http://schemas.microsoft.com/office/2006/activeX" xmlns:r="http://schemas.openxmlformats.org/officeDocument/2006/relationships" ax:classid="{7E845E2B-7E24-4C97-B19E-F4DB47BB8679}" ax:persistence="persistPropertyBag">
  <ax:ocxPr ax:name="_cx" ax:value="7832"/>
  <ax:ocxPr ax:name="_cy" ax:value="5292"/>
  <ax:ocxPr ax:name="currentSlide" ax:value="0"/>
  <ax:ocxPr ax:name="projectFile" ax:value="C:\Documents and Settings\eugene\My Documents\UGM2012\macrocycle.icb"/>
  <ax:ocxPr ax:name="m_fileBuffer" ax:value=""/>
  <ax:ocxPr ax:name="autoPlay" ax:value="0"/>
  <ax:ocxPr ax:name="autoOpenFileDialog" ax:value="1"/>
  <ax:ocxPr ax:name="autoPlayScript" ax:value="0"/>
  <ax:ocxPr ax:name="autoPlayScriptNum" ax:value="0"/>
  <ax:ocxPr ax:name="autoPlaySlideRange" ax:value=""/>
  <ax:ocxPr ax:name="slideButtonScale" ax:value="0"/>
  <ax:ocxPr ax:name="onDisplayChange" ax:value=""/>
  <ax:ocxPr ax:name="onLoad" ax:value=""/>
  <ax:ocxPr ax:name="projectData" ax:value=""/>
  <ax:ocxPr ax:name="icbSaveEnabled" ax:value="0"/>
  <ax:ocxPr ax:name="group" ax:value=""/>
</ax:ocx>
</file>

<file path=ppt/activeX/activeX4.xml><?xml version="1.0" encoding="utf-8"?>
<ax:ocx xmlns:ax="http://schemas.microsoft.com/office/2006/activeX" xmlns:r="http://schemas.openxmlformats.org/officeDocument/2006/relationships" ax:classid="{7E845E2B-7E24-4C97-B19E-F4DB47BB8679}" ax:persistence="persistPropertyBag">
  <ax:ocxPr ax:name="_cx" ax:value="9948"/>
  <ax:ocxPr ax:name="_cy" ax:value="7832"/>
  <ax:ocxPr ax:name="currentSlide" ax:value="5"/>
  <ax:ocxPr ax:name="projectFile" ax:value="C:\Documents and Settings\eugene\My Documents\ugm2012.icb"/>
  <ax:ocxPr ax:name="m_fileBuffer" ax:value=""/>
  <ax:ocxPr ax:name="autoPlay" ax:value="0"/>
  <ax:ocxPr ax:name="autoOpenFileDialog" ax:value="1"/>
  <ax:ocxPr ax:name="autoPlayScript" ax:value="0"/>
  <ax:ocxPr ax:name="autoPlayScriptNum" ax:value="0"/>
  <ax:ocxPr ax:name="autoPlaySlideRange" ax:value=""/>
  <ax:ocxPr ax:name="slideButtonScale" ax:value="0"/>
  <ax:ocxPr ax:name="onDisplayChange" ax:value=""/>
  <ax:ocxPr ax:name="onLoad" ax:value=""/>
  <ax:ocxPr ax:name="projectData" ax:value=""/>
  <ax:ocxPr ax:name="icbSaveEnabled" ax:value="0"/>
  <ax:ocxPr ax:name="group" ax:value=""/>
</ax:ocx>
</file>

<file path=ppt/activeX/activeX5.xml><?xml version="1.0" encoding="utf-8"?>
<ax:ocx xmlns:ax="http://schemas.microsoft.com/office/2006/activeX" xmlns:r="http://schemas.openxmlformats.org/officeDocument/2006/relationships" ax:classid="{7E845E2B-7E24-4C97-B19E-F4DB47BB8679}" ax:persistence="persistPropertyBag">
  <ax:ocxPr ax:name="_cx" ax:value="7197"/>
  <ax:ocxPr ax:name="_cy" ax:value="6138"/>
  <ax:ocxPr ax:name="currentSlide" ax:value="1"/>
  <ax:ocxPr ax:name="projectFile" ax:value="C:\Documents and Settings\eugene\My Documents\ugm2012.icb"/>
  <ax:ocxPr ax:name="m_fileBuffer" ax:value=""/>
  <ax:ocxPr ax:name="autoPlay" ax:value="0"/>
  <ax:ocxPr ax:name="autoOpenFileDialog" ax:value="1"/>
  <ax:ocxPr ax:name="autoPlayScript" ax:value="0"/>
  <ax:ocxPr ax:name="autoPlayScriptNum" ax:value="0"/>
  <ax:ocxPr ax:name="autoPlaySlideRange" ax:value=""/>
  <ax:ocxPr ax:name="slideButtonScale" ax:value="0"/>
  <ax:ocxPr ax:name="onDisplayChange" ax:value=""/>
  <ax:ocxPr ax:name="onLoad" ax:value=""/>
  <ax:ocxPr ax:name="projectData" ax:value=""/>
  <ax:ocxPr ax:name="icbSaveEnabled" ax:value="0"/>
  <ax:ocxPr ax:name="group" ax:value="gr1"/>
</ax:ocx>
</file>

<file path=ppt/activeX/activeX6.xml><?xml version="1.0" encoding="utf-8"?>
<ax:ocx xmlns:ax="http://schemas.microsoft.com/office/2006/activeX" xmlns:r="http://schemas.openxmlformats.org/officeDocument/2006/relationships" ax:classid="{7E845E2B-7E24-4C97-B19E-F4DB47BB8679}" ax:persistence="persistPropertyBag">
  <ax:ocxPr ax:name="_cx" ax:value="7197"/>
  <ax:ocxPr ax:name="_cy" ax:value="6138"/>
  <ax:ocxPr ax:name="currentSlide" ax:value="2"/>
  <ax:ocxPr ax:name="projectFile" ax:value="C:\Documents and Settings\eugene\My Documents\ugm2012.icb"/>
  <ax:ocxPr ax:name="m_fileBuffer" ax:value=""/>
  <ax:ocxPr ax:name="autoPlay" ax:value="0"/>
  <ax:ocxPr ax:name="autoOpenFileDialog" ax:value="1"/>
  <ax:ocxPr ax:name="autoPlayScript" ax:value="0"/>
  <ax:ocxPr ax:name="autoPlayScriptNum" ax:value="0"/>
  <ax:ocxPr ax:name="autoPlaySlideRange" ax:value=""/>
  <ax:ocxPr ax:name="slideButtonScale" ax:value="0"/>
  <ax:ocxPr ax:name="onDisplayChange" ax:value=""/>
  <ax:ocxPr ax:name="onLoad" ax:value=""/>
  <ax:ocxPr ax:name="projectData" ax:value=""/>
  <ax:ocxPr ax:name="icbSaveEnabled" ax:value="0"/>
  <ax:ocxPr ax:name="group" ax:value="gr1"/>
</ax:ocx>
</file>

<file path=ppt/activeX/activeX7.xml><?xml version="1.0" encoding="utf-8"?>
<ax:ocx xmlns:ax="http://schemas.microsoft.com/office/2006/activeX" xmlns:r="http://schemas.openxmlformats.org/officeDocument/2006/relationships" ax:classid="{7E845E2B-7E24-4C97-B19E-F4DB47BB8679}" ax:persistence="persistPropertyBag">
  <ax:ocxPr ax:name="_cx" ax:value="7197"/>
  <ax:ocxPr ax:name="_cy" ax:value="6138"/>
  <ax:ocxPr ax:name="currentSlide" ax:value="3"/>
  <ax:ocxPr ax:name="projectFile" ax:value="C:\Documents and Settings\eugene\My Documents\ugm2012.icb"/>
  <ax:ocxPr ax:name="m_fileBuffer" ax:value=""/>
  <ax:ocxPr ax:name="autoPlay" ax:value="0"/>
  <ax:ocxPr ax:name="autoOpenFileDialog" ax:value="1"/>
  <ax:ocxPr ax:name="autoPlayScript" ax:value="0"/>
  <ax:ocxPr ax:name="autoPlayScriptNum" ax:value="0"/>
  <ax:ocxPr ax:name="autoPlaySlideRange" ax:value=""/>
  <ax:ocxPr ax:name="slideButtonScale" ax:value="0"/>
  <ax:ocxPr ax:name="onDisplayChange" ax:value=""/>
  <ax:ocxPr ax:name="onLoad" ax:value=""/>
  <ax:ocxPr ax:name="projectData" ax:value=""/>
  <ax:ocxPr ax:name="icbSaveEnabled" ax:value="0"/>
  <ax:ocxPr ax:name="group" ax:value="gr1"/>
</ax:ocx>
</file>

<file path=ppt/activeX/activeX8.xml><?xml version="1.0" encoding="utf-8"?>
<ax:ocx xmlns:ax="http://schemas.microsoft.com/office/2006/activeX" xmlns:r="http://schemas.openxmlformats.org/officeDocument/2006/relationships" ax:classid="{7E845E2B-7E24-4C97-B19E-F4DB47BB8679}" ax:persistence="persistPropertyBag">
  <ax:ocxPr ax:name="_cx" ax:value="9948"/>
  <ax:ocxPr ax:name="_cy" ax:value="6350"/>
  <ax:ocxPr ax:name="currentSlide" ax:value="8"/>
  <ax:ocxPr ax:name="projectFile" ax:value="C:\Documents and Settings\eugene\My Documents\ugm2012.icb"/>
  <ax:ocxPr ax:name="m_fileBuffer" ax:value=""/>
  <ax:ocxPr ax:name="autoPlay" ax:value="0"/>
  <ax:ocxPr ax:name="autoOpenFileDialog" ax:value="1"/>
  <ax:ocxPr ax:name="autoPlayScript" ax:value="0"/>
  <ax:ocxPr ax:name="autoPlayScriptNum" ax:value="0"/>
  <ax:ocxPr ax:name="autoPlaySlideRange" ax:value=""/>
  <ax:ocxPr ax:name="slideButtonScale" ax:value="0"/>
  <ax:ocxPr ax:name="onDisplayChange" ax:value=""/>
  <ax:ocxPr ax:name="onLoad" ax:value=""/>
  <ax:ocxPr ax:name="projectData" ax:value=""/>
  <ax:ocxPr ax:name="icbSaveEnabled" ax:value="0"/>
  <ax:ocxPr ax:name="group" ax:value=""/>
</ax:ocx>
</file>

<file path=ppt/activeX/activeX9.xml><?xml version="1.0" encoding="utf-8"?>
<ax:ocx xmlns:ax="http://schemas.microsoft.com/office/2006/activeX" xmlns:r="http://schemas.openxmlformats.org/officeDocument/2006/relationships" ax:classid="{7E845E2B-7E24-4C97-B19E-F4DB47BB8679}" ax:persistence="persistPropertyBag">
  <ax:ocxPr ax:name="_cx" ax:value="9948"/>
  <ax:ocxPr ax:name="_cy" ax:value="6350"/>
  <ax:ocxPr ax:name="currentSlide" ax:value="7"/>
  <ax:ocxPr ax:name="projectFile" ax:value="C:\Documents and Settings\eugene\My Documents\ugm2012.icb"/>
  <ax:ocxPr ax:name="m_fileBuffer" ax:value=""/>
  <ax:ocxPr ax:name="autoPlay" ax:value="0"/>
  <ax:ocxPr ax:name="autoOpenFileDialog" ax:value="1"/>
  <ax:ocxPr ax:name="autoPlayScript" ax:value="0"/>
  <ax:ocxPr ax:name="autoPlayScriptNum" ax:value="0"/>
  <ax:ocxPr ax:name="autoPlaySlideRange" ax:value=""/>
  <ax:ocxPr ax:name="slideButtonScale" ax:value="0"/>
  <ax:ocxPr ax:name="onDisplayChange" ax:value=""/>
  <ax:ocxPr ax:name="onLoad" ax:value=""/>
  <ax:ocxPr ax:name="projectData" ax:value=""/>
  <ax:ocxPr ax:name="icbSaveEnabled" ax:value="0"/>
  <ax:ocxPr ax:name="group" ax:value=""/>
</ax:ocx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484C01-566A-4B7C-9928-FC51F70DE772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B6C095-8344-4355-A207-E307687746B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572D6B1-DF5D-424D-970B-D5BF02E4B487}" type="datetime1">
              <a:rPr lang="en-US" smtClean="0"/>
              <a:pPr/>
              <a:t>3/29/2012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de-DE" smtClean="0"/>
              <a:t>ICM UGM 2012. Eugene Raush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E7D9EE1-D5C8-45E1-A8E6-541E3CCC0F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84E487-F3D8-4137-A928-C79F9B650266}" type="datetime1">
              <a:rPr lang="en-US" smtClean="0"/>
              <a:pPr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de-DE" smtClean="0"/>
              <a:t>ICM UGM 2012. Eugene Raush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7D9EE1-D5C8-45E1-A8E6-541E3CCC0F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79C74C-D6EF-4D20-BD90-8FBA43965025}" type="datetime1">
              <a:rPr lang="en-US" smtClean="0"/>
              <a:pPr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de-DE" smtClean="0"/>
              <a:t>ICM UGM 2012. Eugene Raush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7D9EE1-D5C8-45E1-A8E6-541E3CCC0F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C2E57D-9BE3-4C3F-9733-D2E51563F372}" type="datetime1">
              <a:rPr lang="en-US" smtClean="0"/>
              <a:pPr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de-DE" smtClean="0"/>
              <a:t>ICM UGM 2012. Eugene Raush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7D9EE1-D5C8-45E1-A8E6-541E3CCC0F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E18568-6959-4D38-A95E-201EF44F707A}" type="datetime1">
              <a:rPr lang="en-US" smtClean="0"/>
              <a:pPr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de-DE" smtClean="0"/>
              <a:t>ICM UGM 2012. Eugene Raush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7D9EE1-D5C8-45E1-A8E6-541E3CCC0F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A9B1F3-ECBE-456A-ACDA-02B73B1999A1}" type="datetime1">
              <a:rPr lang="en-US" smtClean="0"/>
              <a:pPr/>
              <a:t>3/29/2012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de-DE" smtClean="0"/>
              <a:t>ICM UGM 2012. Eugene Raush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7D9EE1-D5C8-45E1-A8E6-541E3CCC0F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7A43B4-2A04-4C18-9257-F7F9FDFDC714}" type="datetime1">
              <a:rPr lang="en-US" smtClean="0"/>
              <a:pPr/>
              <a:t>3/29/2012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de-DE" smtClean="0"/>
              <a:t>ICM UGM 2012. Eugene Raush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7D9EE1-D5C8-45E1-A8E6-541E3CCC0F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401689-0ACC-4E11-B123-060B3D7C0293}" type="datetime1">
              <a:rPr lang="en-US" smtClean="0"/>
              <a:pPr/>
              <a:t>3/29/2012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de-DE" smtClean="0"/>
              <a:t>ICM UGM 2012. Eugene Raush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7D9EE1-D5C8-45E1-A8E6-541E3CCC0F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937ADB-A64B-4F21-BA30-B00EF1DDE693}" type="datetime1">
              <a:rPr lang="en-US" smtClean="0"/>
              <a:pPr/>
              <a:t>3/29/2012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de-DE" smtClean="0"/>
              <a:t>ICM UGM 2012. Eugene Raush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7D9EE1-D5C8-45E1-A8E6-541E3CCC0F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33964A2-2D94-4DFF-B9A4-E19479F3EDAD}" type="datetime1">
              <a:rPr lang="en-US" smtClean="0"/>
              <a:pPr/>
              <a:t>3/29/2012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de-DE" smtClean="0"/>
              <a:t>ICM UGM 2012. Eugene Raush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7D9EE1-D5C8-45E1-A8E6-541E3CCC0F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D9A0BFA-4010-49CB-8641-694DCBEF8B28}" type="datetime1">
              <a:rPr lang="en-US" smtClean="0"/>
              <a:pPr/>
              <a:t>3/29/2012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de-DE" smtClean="0"/>
              <a:t>ICM UGM 2012. Eugene Raush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E7D9EE1-D5C8-45E1-A8E6-541E3CCC0F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2CB56AF-6FD6-4667-950A-9578E8671D80}" type="datetime1">
              <a:rPr lang="en-US" smtClean="0"/>
              <a:pPr/>
              <a:t>3/29/2012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de-DE" smtClean="0"/>
              <a:t>ICM UGM 2012. Eugene Raush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E7D9EE1-D5C8-45E1-A8E6-541E3CCC0F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ontrol" Target="../activeX/activeX9.xml"/><Relationship Id="rId2" Type="http://schemas.openxmlformats.org/officeDocument/2006/relationships/control" Target="../activeX/activeX8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wmf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ontrol" Target="../activeX/activeX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5" Type="http://schemas.openxmlformats.org/officeDocument/2006/relationships/slideLayout" Target="../slideLayouts/slideLayout2.xml"/><Relationship Id="rId4" Type="http://schemas.openxmlformats.org/officeDocument/2006/relationships/control" Target="../activeX/activeX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4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ontrol" Target="../activeX/activeX6.xml"/><Relationship Id="rId2" Type="http://schemas.openxmlformats.org/officeDocument/2006/relationships/control" Target="../activeX/activeX5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8.png"/><Relationship Id="rId5" Type="http://schemas.openxmlformats.org/officeDocument/2006/relationships/slideLayout" Target="../slideLayouts/slideLayout2.xml"/><Relationship Id="rId4" Type="http://schemas.openxmlformats.org/officeDocument/2006/relationships/control" Target="../activeX/activeX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8201"/>
            <a:ext cx="7772400" cy="2744162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New fragment linking and replacement tool in the 3D Ligand Editor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D9EE1-D5C8-45E1-A8E6-541E3CCC0FC0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971800" y="44958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Eugene Raush. Molsoft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762000"/>
            <a:ext cx="8382000" cy="5029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specified bonds are </a:t>
            </a:r>
            <a:r>
              <a:rPr lang="en-US" dirty="0" smtClean="0"/>
              <a:t>matched against 3D database with a certain RMSD cutoff (usually very </a:t>
            </a:r>
            <a:r>
              <a:rPr lang="en-US" dirty="0" smtClean="0"/>
              <a:t>small – 0.05).</a:t>
            </a:r>
          </a:p>
          <a:p>
            <a:r>
              <a:rPr lang="en-US" dirty="0" smtClean="0"/>
              <a:t>For each compound in the database the search algorithm tries all topologically possible rotatable bonds combinations for the superposition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smtClean="0"/>
              <a:t>best superposition is taken </a:t>
            </a:r>
            <a:r>
              <a:rPr lang="en-US" dirty="0" smtClean="0"/>
              <a:t>for further processing</a:t>
            </a:r>
          </a:p>
          <a:p>
            <a:r>
              <a:rPr lang="en-US" dirty="0" smtClean="0"/>
              <a:t>3D fingerprints are used to speed up the </a:t>
            </a:r>
            <a:r>
              <a:rPr lang="en-US" dirty="0" smtClean="0"/>
              <a:t>search</a:t>
            </a:r>
          </a:p>
          <a:p>
            <a:pPr lvl="1"/>
            <a:r>
              <a:rPr lang="en-US" dirty="0" smtClean="0"/>
              <a:t>Each pair of bonds/vectors is represented as four numbers:  two planar angles,  torsion and a distance between bases: </a:t>
            </a:r>
            <a:r>
              <a:rPr lang="en-US" i="1" dirty="0" smtClean="0"/>
              <a:t>{ Min(a1,a2), Max(a1,a2), torsion , d }</a:t>
            </a:r>
          </a:p>
          <a:p>
            <a:pPr lvl="1"/>
            <a:r>
              <a:rPr lang="en-US" dirty="0" smtClean="0"/>
              <a:t>These numbers are hashed into 3D fingerprints which are pre-calculated and used to filtering.</a:t>
            </a:r>
            <a:endParaRPr lang="en-US" dirty="0" smtClean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ICM UGM 2012. Eugene Raush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D9EE1-D5C8-45E1-A8E6-541E3CCC0FC0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pPr algn="ctr"/>
            <a:r>
              <a:rPr lang="en-US" dirty="0" smtClean="0"/>
              <a:t>How it works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ICM UGM 2012. Eugene Raush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D9EE1-D5C8-45E1-A8E6-541E3CCC0FC0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How it works (Contd.)</a:t>
            </a:r>
            <a:endParaRPr lang="en-US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4267200"/>
            <a:ext cx="262890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" y="1524000"/>
            <a:ext cx="33020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609600" y="3657600"/>
            <a:ext cx="3657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The new scaffold is cut and attached to replace the old one or link two fragments</a:t>
            </a:r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90600" y="1371600"/>
            <a:ext cx="2895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Compound from the database </a:t>
            </a:r>
            <a:endParaRPr lang="en-US" sz="1200" dirty="0"/>
          </a:p>
        </p:txBody>
      </p:sp>
      <p:sp>
        <p:nvSpPr>
          <p:cNvPr id="13" name="Up Arrow 12"/>
          <p:cNvSpPr/>
          <p:nvPr/>
        </p:nvSpPr>
        <p:spPr>
          <a:xfrm rot="5400000">
            <a:off x="3962400" y="2133600"/>
            <a:ext cx="381000" cy="8382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Up Arrow 13"/>
          <p:cNvSpPr/>
          <p:nvPr/>
        </p:nvSpPr>
        <p:spPr>
          <a:xfrm rot="5400000">
            <a:off x="3962400" y="4800600"/>
            <a:ext cx="381000" cy="8382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ontrols>
      <p:control spid="21507" name="ActiveIcmCtl1" r:id="rId2" imgW="3580952" imgH="2285714"/>
      <p:control spid="21508" name="ActiveIcmCtl2" r:id="rId3" imgW="3580952" imgH="2285714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Compound with new core is minimized in two stages:</a:t>
            </a:r>
          </a:p>
          <a:p>
            <a:pPr lvl="1"/>
            <a:r>
              <a:rPr lang="en-US" dirty="0" smtClean="0"/>
              <a:t>“</a:t>
            </a:r>
            <a:r>
              <a:rPr lang="en-US" dirty="0" err="1" smtClean="0"/>
              <a:t>bs”,”bb</a:t>
            </a:r>
            <a:r>
              <a:rPr lang="en-US" dirty="0" smtClean="0"/>
              <a:t>” (bond stretching, bond angle bending) terms</a:t>
            </a:r>
          </a:p>
          <a:p>
            <a:pPr lvl="1"/>
            <a:r>
              <a:rPr lang="en-US" dirty="0" smtClean="0"/>
              <a:t>“</a:t>
            </a:r>
            <a:r>
              <a:rPr lang="en-US" dirty="0" err="1" smtClean="0"/>
              <a:t>af”,’ts</a:t>
            </a:r>
            <a:r>
              <a:rPr lang="en-US" dirty="0" smtClean="0"/>
              <a:t>” (phase angle bending, self tethers)</a:t>
            </a:r>
          </a:p>
          <a:p>
            <a:r>
              <a:rPr lang="en-US" dirty="0" smtClean="0"/>
              <a:t>Filter by number of rot </a:t>
            </a:r>
            <a:r>
              <a:rPr lang="en-US" dirty="0" smtClean="0"/>
              <a:t>bonds</a:t>
            </a:r>
            <a:endParaRPr lang="en-US" dirty="0" smtClean="0"/>
          </a:p>
          <a:p>
            <a:r>
              <a:rPr lang="en-US" dirty="0" smtClean="0"/>
              <a:t>Filter by the minimum contact with the </a:t>
            </a:r>
            <a:r>
              <a:rPr lang="en-US" dirty="0" smtClean="0"/>
              <a:t>receptor</a:t>
            </a:r>
            <a:endParaRPr lang="en-US" dirty="0" smtClean="0"/>
          </a:p>
          <a:p>
            <a:r>
              <a:rPr lang="en-US" dirty="0" smtClean="0"/>
              <a:t>Pharmacophore filter (optional)</a:t>
            </a:r>
          </a:p>
          <a:p>
            <a:r>
              <a:rPr lang="en-US" dirty="0" smtClean="0"/>
              <a:t>Ligand strain filter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ICM UGM 2012. Eugene Raush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D9EE1-D5C8-45E1-A8E6-541E3CCC0FC0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How it works (Contd.)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8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ICM UGM 2012. Eugene Raush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D9EE1-D5C8-45E1-A8E6-541E3CCC0FC0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Demostration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2709671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Badry</a:t>
            </a:r>
            <a:r>
              <a:rPr lang="en-US" dirty="0" smtClean="0"/>
              <a:t> </a:t>
            </a:r>
            <a:r>
              <a:rPr lang="en-US" dirty="0" err="1" smtClean="0"/>
              <a:t>Bursulaya</a:t>
            </a:r>
            <a:r>
              <a:rPr lang="en-US" dirty="0" smtClean="0"/>
              <a:t> (GNF)</a:t>
            </a:r>
          </a:p>
          <a:p>
            <a:r>
              <a:rPr lang="en-US" dirty="0" smtClean="0"/>
              <a:t>Max </a:t>
            </a:r>
            <a:r>
              <a:rPr lang="en-US" dirty="0" err="1" smtClean="0"/>
              <a:t>Totrov</a:t>
            </a:r>
            <a:r>
              <a:rPr lang="en-US" dirty="0" smtClean="0"/>
              <a:t>, Ruben </a:t>
            </a:r>
            <a:r>
              <a:rPr lang="en-US" dirty="0" err="1" smtClean="0"/>
              <a:t>Abagyan</a:t>
            </a:r>
            <a:r>
              <a:rPr lang="en-US" dirty="0" smtClean="0"/>
              <a:t>, Andy </a:t>
            </a:r>
            <a:r>
              <a:rPr lang="en-US" smtClean="0"/>
              <a:t>Orry </a:t>
            </a:r>
            <a:r>
              <a:rPr lang="en-US" dirty="0" smtClean="0"/>
              <a:t>(Molsoft</a:t>
            </a:r>
            <a:r>
              <a:rPr lang="en-US" dirty="0" smtClean="0"/>
              <a:t>)</a:t>
            </a:r>
          </a:p>
          <a:p>
            <a:r>
              <a:rPr lang="en-US" dirty="0" smtClean="0"/>
              <a:t>Irina Kufareva (UCSD)</a:t>
            </a:r>
          </a:p>
          <a:p>
            <a:r>
              <a:rPr lang="en-US" dirty="0" smtClean="0"/>
              <a:t>Eric Martin, Donovan Chin, </a:t>
            </a:r>
            <a:r>
              <a:rPr lang="en-US" dirty="0" err="1" smtClean="0"/>
              <a:t>Nik</a:t>
            </a:r>
            <a:r>
              <a:rPr lang="en-US" dirty="0" smtClean="0"/>
              <a:t> </a:t>
            </a:r>
            <a:r>
              <a:rPr lang="en-US" dirty="0" err="1" smtClean="0"/>
              <a:t>Stifel</a:t>
            </a:r>
            <a:r>
              <a:rPr lang="en-US" dirty="0" smtClean="0"/>
              <a:t> (Novartis)</a:t>
            </a: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ICM UGM 2012. Eugene Raush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D9EE1-D5C8-45E1-A8E6-541E3CCC0FC0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Acknowledgments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Structure-based ligand optimization by R-group substitution</a:t>
            </a:r>
          </a:p>
          <a:p>
            <a:r>
              <a:rPr lang="en-US" dirty="0" smtClean="0"/>
              <a:t>Scaffold hopping:</a:t>
            </a:r>
          </a:p>
          <a:p>
            <a:pPr lvl="1"/>
            <a:r>
              <a:rPr lang="en-US" dirty="0" smtClean="0"/>
              <a:t>Find new chemistry with existing </a:t>
            </a:r>
            <a:r>
              <a:rPr lang="en-US" dirty="0" err="1" smtClean="0"/>
              <a:t>pharmacophore</a:t>
            </a:r>
            <a:endParaRPr lang="en-US" dirty="0" smtClean="0"/>
          </a:p>
          <a:p>
            <a:pPr lvl="1"/>
            <a:r>
              <a:rPr lang="en-US" dirty="0" smtClean="0"/>
              <a:t>Circumvent patents</a:t>
            </a:r>
          </a:p>
          <a:p>
            <a:pPr lvl="1"/>
            <a:r>
              <a:rPr lang="en-US" dirty="0" smtClean="0"/>
              <a:t>Avoid scaffolds with metabolic liabilities.</a:t>
            </a:r>
          </a:p>
          <a:p>
            <a:r>
              <a:rPr lang="en-US" dirty="0" smtClean="0"/>
              <a:t>Building high affinity </a:t>
            </a:r>
            <a:r>
              <a:rPr lang="en-US" dirty="0" err="1" smtClean="0"/>
              <a:t>ligands</a:t>
            </a:r>
            <a:r>
              <a:rPr lang="en-US" dirty="0" smtClean="0"/>
              <a:t> from low MW fragments identified by NMR, X-ray, etc.</a:t>
            </a:r>
          </a:p>
          <a:p>
            <a:r>
              <a:rPr lang="en-US" dirty="0" smtClean="0"/>
              <a:t>Reducing unwanted compound flexibility/constraining active conformation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ICM UGM 2012. Eugene Raush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D9EE1-D5C8-45E1-A8E6-541E3CCC0FC0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Popular Medicinal Chemistry Tasks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143000"/>
            <a:ext cx="5867400" cy="5029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Introduced in 2009</a:t>
            </a:r>
            <a:endParaRPr lang="en-US" dirty="0" smtClean="0"/>
          </a:p>
          <a:p>
            <a:r>
              <a:rPr lang="en-US" dirty="0" smtClean="0"/>
              <a:t>Interactive </a:t>
            </a:r>
            <a:r>
              <a:rPr lang="en-US" dirty="0" smtClean="0"/>
              <a:t>environment </a:t>
            </a:r>
            <a:r>
              <a:rPr lang="en-US" dirty="0" smtClean="0"/>
              <a:t>for structure-based ligand optimization:</a:t>
            </a:r>
          </a:p>
          <a:p>
            <a:pPr lvl="1"/>
            <a:r>
              <a:rPr lang="en-US" dirty="0" smtClean="0"/>
              <a:t>Visualize and evaluate binding energy contributions of individual atoms and groups</a:t>
            </a:r>
            <a:endParaRPr lang="en-US" dirty="0" smtClean="0"/>
          </a:p>
          <a:p>
            <a:pPr lvl="1"/>
            <a:r>
              <a:rPr lang="en-US" sz="2400" dirty="0" smtClean="0"/>
              <a:t>Locally modify chemical structure of a ligand </a:t>
            </a:r>
            <a:r>
              <a:rPr lang="en-US" sz="2400" dirty="0" smtClean="0"/>
              <a:t>bound to a receptor in </a:t>
            </a:r>
            <a:r>
              <a:rPr lang="en-US" sz="2400" dirty="0" smtClean="0"/>
              <a:t>3D </a:t>
            </a:r>
            <a:endParaRPr lang="en-US" sz="2400" dirty="0" smtClean="0"/>
          </a:p>
          <a:p>
            <a:pPr lvl="1"/>
            <a:r>
              <a:rPr lang="en-US" sz="2400" dirty="0" smtClean="0"/>
              <a:t>Re-dock/minimize the modified ligand</a:t>
            </a:r>
            <a:endParaRPr lang="en-US" sz="2400" dirty="0" smtClean="0"/>
          </a:p>
          <a:p>
            <a:pPr lvl="1"/>
            <a:r>
              <a:rPr lang="en-US" sz="2400" dirty="0" smtClean="0"/>
              <a:t>Search a database of R-groups for an optimal</a:t>
            </a:r>
            <a:r>
              <a:rPr lang="en-US" sz="2400" dirty="0" smtClean="0"/>
              <a:t> replacement</a:t>
            </a:r>
            <a:endParaRPr lang="en-US" sz="2400" dirty="0" smtClean="0"/>
          </a:p>
          <a:p>
            <a:pPr lvl="1"/>
            <a:r>
              <a:rPr lang="en-US" sz="2400" dirty="0" smtClean="0"/>
              <a:t>Infinite </a:t>
            </a:r>
            <a:r>
              <a:rPr lang="en-US" sz="2400" dirty="0" smtClean="0"/>
              <a:t>undo/redo </a:t>
            </a:r>
            <a:r>
              <a:rPr lang="en-US" sz="2400" dirty="0" smtClean="0"/>
              <a:t>stack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ICM UGM 2012. Eugene Raush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D9EE1-D5C8-45E1-A8E6-541E3CCC0FC0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68362"/>
          </a:xfrm>
        </p:spPr>
        <p:txBody>
          <a:bodyPr/>
          <a:lstStyle/>
          <a:p>
            <a:pPr algn="ctr"/>
            <a:r>
              <a:rPr lang="en-US" dirty="0" smtClean="0"/>
              <a:t>ICM Ligand Editor</a:t>
            </a:r>
            <a:endParaRPr lang="en-US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9138" y="1143000"/>
            <a:ext cx="2994689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Cut, search, reconnect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ICM UGM 2012. Eugene Raush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D9EE1-D5C8-45E1-A8E6-541E3CCC0FC0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Latest development: linker tool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228600" y="2895600"/>
            <a:ext cx="2438400" cy="2362200"/>
            <a:chOff x="304800" y="2286000"/>
            <a:chExt cx="2438400" cy="2362200"/>
          </a:xfrm>
        </p:grpSpPr>
        <p:sp>
          <p:nvSpPr>
            <p:cNvPr id="7" name="Rounded Rectangle 6"/>
            <p:cNvSpPr/>
            <p:nvPr/>
          </p:nvSpPr>
          <p:spPr>
            <a:xfrm>
              <a:off x="304800" y="2286000"/>
              <a:ext cx="2438400" cy="2362200"/>
            </a:xfrm>
            <a:prstGeom prst="roundRect">
              <a:avLst>
                <a:gd name="adj" fmla="val 9812"/>
              </a:avLst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18598" r="15279" b="8512"/>
            <a:stretch>
              <a:fillRect/>
            </a:stretch>
          </p:blipFill>
          <p:spPr bwMode="auto">
            <a:xfrm>
              <a:off x="617221" y="2457451"/>
              <a:ext cx="1813559" cy="2019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" name="Group 8"/>
          <p:cNvGrpSpPr/>
          <p:nvPr/>
        </p:nvGrpSpPr>
        <p:grpSpPr>
          <a:xfrm>
            <a:off x="3352800" y="2895600"/>
            <a:ext cx="2438400" cy="2362200"/>
            <a:chOff x="3048000" y="2286000"/>
            <a:chExt cx="2438400" cy="2362200"/>
          </a:xfrm>
        </p:grpSpPr>
        <p:sp>
          <p:nvSpPr>
            <p:cNvPr id="10" name="Rounded Rectangle 9"/>
            <p:cNvSpPr/>
            <p:nvPr/>
          </p:nvSpPr>
          <p:spPr>
            <a:xfrm>
              <a:off x="3048000" y="2286000"/>
              <a:ext cx="2438400" cy="2362200"/>
            </a:xfrm>
            <a:prstGeom prst="roundRect">
              <a:avLst>
                <a:gd name="adj" fmla="val 9812"/>
              </a:avLst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16531" r="15279" b="10357"/>
            <a:stretch>
              <a:fillRect/>
            </a:stretch>
          </p:blipFill>
          <p:spPr bwMode="auto">
            <a:xfrm>
              <a:off x="3332084" y="2477817"/>
              <a:ext cx="1870233" cy="19785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2" name="Group 11"/>
          <p:cNvGrpSpPr/>
          <p:nvPr/>
        </p:nvGrpSpPr>
        <p:grpSpPr>
          <a:xfrm>
            <a:off x="6477000" y="2895600"/>
            <a:ext cx="2438400" cy="2362200"/>
            <a:chOff x="5715000" y="2286000"/>
            <a:chExt cx="2438400" cy="2362200"/>
          </a:xfrm>
        </p:grpSpPr>
        <p:sp>
          <p:nvSpPr>
            <p:cNvPr id="13" name="Rounded Rectangle 12"/>
            <p:cNvSpPr/>
            <p:nvPr/>
          </p:nvSpPr>
          <p:spPr>
            <a:xfrm>
              <a:off x="5715000" y="2286000"/>
              <a:ext cx="2438400" cy="2362200"/>
            </a:xfrm>
            <a:prstGeom prst="roundRect">
              <a:avLst>
                <a:gd name="adj" fmla="val 9812"/>
              </a:avLst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 l="27869" t="9256" r="26229" b="10083"/>
            <a:stretch>
              <a:fillRect/>
            </a:stretch>
          </p:blipFill>
          <p:spPr bwMode="auto">
            <a:xfrm>
              <a:off x="5970747" y="2417625"/>
              <a:ext cx="1926907" cy="20989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" name="Right Arrow 14"/>
          <p:cNvSpPr/>
          <p:nvPr/>
        </p:nvSpPr>
        <p:spPr>
          <a:xfrm>
            <a:off x="2743200" y="3543300"/>
            <a:ext cx="533400" cy="10668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/>
          <p:cNvSpPr/>
          <p:nvPr/>
        </p:nvSpPr>
        <p:spPr>
          <a:xfrm>
            <a:off x="5867400" y="3543300"/>
            <a:ext cx="533400" cy="10668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9" descr="C:\Documents and Settings\eugene\Local Settings\Temporary Internet Files\Content.IE5\893ZSV18\MC900434787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228" y="2133600"/>
            <a:ext cx="1828572" cy="1828572"/>
          </a:xfrm>
          <a:prstGeom prst="rect">
            <a:avLst/>
          </a:prstGeom>
          <a:noFill/>
        </p:spPr>
      </p:pic>
      <p:pic>
        <p:nvPicPr>
          <p:cNvPr id="18" name="Picture 5" descr="C:\Documents and Settings\eugene\Local Settings\Temporary Internet Files\Content.IE5\0H1FIBMY\MC900014896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62200" y="2133600"/>
            <a:ext cx="1524000" cy="142340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Load a complex structure (</a:t>
            </a:r>
            <a:r>
              <a:rPr lang="en-US" dirty="0" err="1" smtClean="0"/>
              <a:t>receptor+ligand</a:t>
            </a:r>
            <a:r>
              <a:rPr lang="en-US" dirty="0" smtClean="0"/>
              <a:t>)</a:t>
            </a:r>
          </a:p>
          <a:p>
            <a:r>
              <a:rPr lang="en-US" dirty="0" smtClean="0"/>
              <a:t>Set up Ligand </a:t>
            </a:r>
            <a:r>
              <a:rPr lang="en-US" dirty="0" smtClean="0"/>
              <a:t>Editor </a:t>
            </a:r>
            <a:r>
              <a:rPr lang="en-US" dirty="0" smtClean="0"/>
              <a:t>session</a:t>
            </a:r>
            <a:endParaRPr lang="en-US" dirty="0" smtClean="0"/>
          </a:p>
          <a:p>
            <a:pPr lvl="1"/>
            <a:r>
              <a:rPr lang="en-US" dirty="0" smtClean="0"/>
              <a:t>Ligand </a:t>
            </a:r>
            <a:r>
              <a:rPr lang="en-US" dirty="0" smtClean="0"/>
              <a:t>only or ligand with receptor</a:t>
            </a:r>
          </a:p>
          <a:p>
            <a:r>
              <a:rPr lang="en-US" dirty="0" smtClean="0"/>
              <a:t>Specify ligand points to be linked</a:t>
            </a:r>
          </a:p>
          <a:p>
            <a:r>
              <a:rPr lang="en-US" dirty="0" smtClean="0"/>
              <a:t>Specify structural and </a:t>
            </a:r>
            <a:r>
              <a:rPr lang="en-US" dirty="0" err="1" smtClean="0"/>
              <a:t>pharmacophore</a:t>
            </a:r>
            <a:r>
              <a:rPr lang="en-US" dirty="0" smtClean="0"/>
              <a:t> requirements for the linker</a:t>
            </a:r>
            <a:endParaRPr lang="en-US" dirty="0" smtClean="0"/>
          </a:p>
          <a:p>
            <a:r>
              <a:rPr lang="en-US" dirty="0" smtClean="0"/>
              <a:t>Search a 3D </a:t>
            </a:r>
            <a:r>
              <a:rPr lang="en-US" dirty="0" smtClean="0"/>
              <a:t>database of </a:t>
            </a:r>
            <a:r>
              <a:rPr lang="en-US" dirty="0" smtClean="0"/>
              <a:t>compounds for spatially compatible fragments</a:t>
            </a:r>
            <a:endParaRPr lang="en-US" dirty="0" smtClean="0"/>
          </a:p>
          <a:p>
            <a:pPr lvl="1"/>
            <a:r>
              <a:rPr lang="en-US" dirty="0" smtClean="0"/>
              <a:t>Any 3D SD file or set of files</a:t>
            </a:r>
          </a:p>
          <a:p>
            <a:pPr lvl="1"/>
            <a:r>
              <a:rPr lang="en-US" dirty="0" smtClean="0"/>
              <a:t>Local Molcart </a:t>
            </a:r>
            <a:r>
              <a:rPr lang="en-US" dirty="0" smtClean="0"/>
              <a:t>3D database </a:t>
            </a:r>
            <a:r>
              <a:rPr lang="en-US" dirty="0" smtClean="0"/>
              <a:t>(faster search)</a:t>
            </a:r>
          </a:p>
          <a:p>
            <a:pPr lvl="1"/>
            <a:r>
              <a:rPr lang="en-US" dirty="0" smtClean="0"/>
              <a:t>Molcart server (faster search and data sharing)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ICM UGM 2012. Eugene Raush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D9EE1-D5C8-45E1-A8E6-541E3CCC0FC0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Getting started with linker tool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ICM UGM 2012. Eugene Raush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D9EE1-D5C8-45E1-A8E6-541E3CCC0FC0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228600"/>
            <a:ext cx="7467600" cy="868362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Three usage modes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219200" y="2514600"/>
            <a:ext cx="904415" cy="3385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600" b="1" dirty="0" smtClean="0"/>
              <a:t>replace</a:t>
            </a:r>
            <a:endParaRPr lang="en-US" sz="16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260926" y="2514600"/>
            <a:ext cx="615874" cy="3385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600" b="1" dirty="0" smtClean="0"/>
              <a:t>link </a:t>
            </a:r>
            <a:endParaRPr lang="en-US" sz="16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6736024" y="2514600"/>
            <a:ext cx="1417376" cy="3385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600" b="1" dirty="0" smtClean="0"/>
              <a:t>macro-cycle</a:t>
            </a:r>
            <a:endParaRPr lang="en-US" sz="1600" b="1" dirty="0"/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“scissors” tool to define points to be linked</a:t>
            </a:r>
            <a:endParaRPr lang="en-US" dirty="0"/>
          </a:p>
        </p:txBody>
      </p:sp>
    </p:spTree>
    <p:controls>
      <p:control spid="1029" name="ActiveIcmCtl1" r:id="rId2" imgW="2895238" imgH="1905266"/>
      <p:control spid="1031" name="ActiveIcmCtl2" r:id="rId3" imgW="2742857" imgH="1905266"/>
      <p:control spid="1032" name="ActiveIcmCtl3" r:id="rId4" imgW="2819794" imgH="1905266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350681" cy="365125"/>
          </a:xfrm>
        </p:spPr>
        <p:txBody>
          <a:bodyPr/>
          <a:lstStyle/>
          <a:p>
            <a:r>
              <a:rPr lang="de-DE" b="1" dirty="0" smtClean="0">
                <a:solidFill>
                  <a:schemeClr val="bg1"/>
                </a:solidFill>
              </a:rPr>
              <a:t>ICM UGM 2012. Eugene Raush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D9EE1-D5C8-45E1-A8E6-541E3CCC0FC0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3D database preparation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62000" y="990600"/>
            <a:ext cx="2667000" cy="6096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2D SD file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38200" y="5029200"/>
            <a:ext cx="2667000" cy="762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2D Molcart Database</a:t>
            </a:r>
          </a:p>
          <a:p>
            <a:pPr algn="ctr"/>
            <a:r>
              <a:rPr lang="en-US" sz="1200" dirty="0" smtClean="0"/>
              <a:t>(optimized for 2D searches)</a:t>
            </a:r>
            <a:endParaRPr lang="en-US" sz="1200" dirty="0"/>
          </a:p>
        </p:txBody>
      </p:sp>
      <p:sp>
        <p:nvSpPr>
          <p:cNvPr id="9" name="Rectangle 8"/>
          <p:cNvSpPr/>
          <p:nvPr/>
        </p:nvSpPr>
        <p:spPr>
          <a:xfrm>
            <a:off x="5410200" y="1905000"/>
            <a:ext cx="2667000" cy="762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3D Molcart Database</a:t>
            </a:r>
          </a:p>
          <a:p>
            <a:pPr algn="ctr"/>
            <a:r>
              <a:rPr lang="en-US" sz="1200" dirty="0" smtClean="0"/>
              <a:t>(optimized for 3D searches)</a:t>
            </a:r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grpSp>
        <p:nvGrpSpPr>
          <p:cNvPr id="30" name="Group 29"/>
          <p:cNvGrpSpPr/>
          <p:nvPr/>
        </p:nvGrpSpPr>
        <p:grpSpPr>
          <a:xfrm>
            <a:off x="381000" y="2057400"/>
            <a:ext cx="3505200" cy="2514600"/>
            <a:chOff x="381000" y="1828800"/>
            <a:chExt cx="3505200" cy="2514600"/>
          </a:xfrm>
        </p:grpSpPr>
        <p:sp>
          <p:nvSpPr>
            <p:cNvPr id="22" name="Rectangle 21"/>
            <p:cNvSpPr/>
            <p:nvPr/>
          </p:nvSpPr>
          <p:spPr>
            <a:xfrm>
              <a:off x="381000" y="1828800"/>
              <a:ext cx="3505200" cy="2514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600" b="1" dirty="0" smtClean="0"/>
                <a:t>File/Convert to database</a:t>
              </a:r>
              <a:endParaRPr lang="en-US" sz="1600" b="1" dirty="0"/>
            </a:p>
          </p:txBody>
        </p:sp>
        <p:pic>
          <p:nvPicPr>
            <p:cNvPr id="2049" name="Picture 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57200" y="2133600"/>
              <a:ext cx="3352800" cy="21672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7" name="Group 26"/>
          <p:cNvGrpSpPr/>
          <p:nvPr/>
        </p:nvGrpSpPr>
        <p:grpSpPr>
          <a:xfrm>
            <a:off x="5029200" y="3810000"/>
            <a:ext cx="3657600" cy="2743200"/>
            <a:chOff x="304800" y="3048000"/>
            <a:chExt cx="3657600" cy="2743200"/>
          </a:xfrm>
        </p:grpSpPr>
        <p:sp>
          <p:nvSpPr>
            <p:cNvPr id="24" name="Rectangle 23"/>
            <p:cNvSpPr/>
            <p:nvPr/>
          </p:nvSpPr>
          <p:spPr>
            <a:xfrm>
              <a:off x="304800" y="3048000"/>
              <a:ext cx="3657600" cy="2514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600" b="1" dirty="0" smtClean="0"/>
                <a:t>Chemistry/Generate conformers</a:t>
              </a:r>
              <a:endParaRPr lang="en-US" sz="1600" b="1" dirty="0"/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39436" y="3352800"/>
              <a:ext cx="3546764" cy="21674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3" name="Straight Arrow Connector 22"/>
            <p:cNvCxnSpPr/>
            <p:nvPr/>
          </p:nvCxnSpPr>
          <p:spPr>
            <a:xfrm rot="16200000" flipV="1">
              <a:off x="987136" y="4838700"/>
              <a:ext cx="1143000" cy="7620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rot="16200000" flipV="1">
              <a:off x="720436" y="4572000"/>
              <a:ext cx="1295400" cy="11430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rot="16200000" flipV="1">
              <a:off x="1330036" y="5181600"/>
              <a:ext cx="914400" cy="3048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Box 28"/>
          <p:cNvSpPr txBox="1"/>
          <p:nvPr/>
        </p:nvSpPr>
        <p:spPr>
          <a:xfrm>
            <a:off x="6629400" y="633478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Recommended options</a:t>
            </a:r>
            <a:endParaRPr lang="en-US" sz="1400" dirty="0"/>
          </a:p>
        </p:txBody>
      </p:sp>
      <p:sp>
        <p:nvSpPr>
          <p:cNvPr id="31" name="Down Arrow 30"/>
          <p:cNvSpPr/>
          <p:nvPr/>
        </p:nvSpPr>
        <p:spPr>
          <a:xfrm>
            <a:off x="1600200" y="1676400"/>
            <a:ext cx="914400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Down Arrow 31"/>
          <p:cNvSpPr/>
          <p:nvPr/>
        </p:nvSpPr>
        <p:spPr>
          <a:xfrm>
            <a:off x="1600200" y="4648200"/>
            <a:ext cx="914400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ight Arrow 32"/>
          <p:cNvSpPr/>
          <p:nvPr/>
        </p:nvSpPr>
        <p:spPr>
          <a:xfrm>
            <a:off x="3886200" y="5029200"/>
            <a:ext cx="838200" cy="762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Up Arrow 34"/>
          <p:cNvSpPr/>
          <p:nvPr/>
        </p:nvSpPr>
        <p:spPr>
          <a:xfrm>
            <a:off x="6248400" y="2895600"/>
            <a:ext cx="990600" cy="6858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458200" cy="2362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Ligand Strain Cutoff</a:t>
            </a:r>
          </a:p>
          <a:p>
            <a:r>
              <a:rPr lang="en-US" dirty="0" smtClean="0"/>
              <a:t>Maximum number of rotatable bonds in linker</a:t>
            </a:r>
          </a:p>
          <a:p>
            <a:r>
              <a:rPr lang="en-US" dirty="0" smtClean="0"/>
              <a:t>Minimum distance to the closest receptor atom </a:t>
            </a:r>
          </a:p>
          <a:p>
            <a:pPr lvl="1"/>
            <a:r>
              <a:rPr lang="en-US" dirty="0" smtClean="0"/>
              <a:t>To avoid </a:t>
            </a:r>
            <a:r>
              <a:rPr lang="en-US" dirty="0" err="1" smtClean="0"/>
              <a:t>steric</a:t>
            </a:r>
            <a:r>
              <a:rPr lang="en-US" dirty="0" smtClean="0"/>
              <a:t> clashes</a:t>
            </a:r>
            <a:endParaRPr lang="en-US" dirty="0" smtClean="0"/>
          </a:p>
          <a:p>
            <a:r>
              <a:rPr lang="en-US" dirty="0" smtClean="0"/>
              <a:t>Pharmacophore </a:t>
            </a:r>
            <a:r>
              <a:rPr lang="en-US" dirty="0" smtClean="0"/>
              <a:t>constrains</a:t>
            </a:r>
          </a:p>
          <a:p>
            <a:pPr lvl="1"/>
            <a:r>
              <a:rPr lang="en-US" dirty="0" smtClean="0"/>
              <a:t>To enforce important interactions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ICM UGM 2012. Eugene Raush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D9EE1-D5C8-45E1-A8E6-541E3CCC0FC0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9216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Impose additional </a:t>
            </a:r>
            <a:r>
              <a:rPr lang="en-US" dirty="0" smtClean="0"/>
              <a:t>requirements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for </a:t>
            </a:r>
            <a:r>
              <a:rPr lang="en-US" dirty="0" smtClean="0"/>
              <a:t>the linker</a:t>
            </a:r>
            <a:endParaRPr 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3733800"/>
            <a:ext cx="4267200" cy="238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ontrols>
      <p:control spid="19458" name="ActiveIcmCtl1" r:id="rId2" imgW="3580952" imgH="2819794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ICM UGM 2012. Eugene Raush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D9EE1-D5C8-45E1-A8E6-541E3CCC0FC0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/>
          <a:p>
            <a:pPr algn="ctr"/>
            <a:r>
              <a:rPr lang="en-US" dirty="0" smtClean="0"/>
              <a:t>A</a:t>
            </a:r>
            <a:r>
              <a:rPr lang="en-US" dirty="0" smtClean="0"/>
              <a:t>nalyze results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9144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result hits are sorted by ligand strain. Each row has a linker</a:t>
            </a:r>
          </a:p>
          <a:p>
            <a:pPr algn="ctr"/>
            <a:r>
              <a:rPr lang="en-US" dirty="0" smtClean="0"/>
              <a:t>fragment the result compound depicted in 2D. </a:t>
            </a:r>
            <a:endParaRPr lang="en-US" dirty="0"/>
          </a:p>
        </p:txBody>
      </p:sp>
      <p:pic>
        <p:nvPicPr>
          <p:cNvPr id="18442" name="Picture 10"/>
          <p:cNvPicPr>
            <a:picLocks noChangeAspect="1" noChangeArrowheads="1"/>
          </p:cNvPicPr>
          <p:nvPr/>
        </p:nvPicPr>
        <p:blipFill>
          <a:blip r:embed="rId6" cstate="print"/>
          <a:srcRect t="43333" r="3750" b="21667"/>
          <a:stretch>
            <a:fillRect/>
          </a:stretch>
        </p:blipFill>
        <p:spPr bwMode="auto">
          <a:xfrm>
            <a:off x="457200" y="1600200"/>
            <a:ext cx="7924800" cy="2161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33400" y="3657600"/>
            <a:ext cx="784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Inspect hits using “lock” button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3352800" y="3124200"/>
            <a:ext cx="304800" cy="228600"/>
          </a:xfrm>
          <a:prstGeom prst="ellipse">
            <a:avLst/>
          </a:prstGeom>
          <a:noFill/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rot="10800000">
            <a:off x="3657600" y="3276600"/>
            <a:ext cx="1371600" cy="4572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ontrols>
      <p:control spid="18435" name="ActiveIcmCtl1" r:id="rId2" imgW="2591162" imgH="2209524"/>
      <p:control spid="18438" name="ActiveIcmCtl2" r:id="rId3" imgW="2591162" imgH="2209524"/>
      <p:control spid="18439" name="ActiveIcmCtl3" r:id="rId4" imgW="2591162" imgH="2209524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4978</TotalTime>
  <Words>629</Words>
  <Application>Microsoft Office PowerPoint</Application>
  <PresentationFormat>On-screen Show (4:3)</PresentationFormat>
  <Paragraphs>108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Concourse</vt:lpstr>
      <vt:lpstr>New fragment linking and replacement tool in the 3D Ligand Editor</vt:lpstr>
      <vt:lpstr>Popular Medicinal Chemistry Tasks</vt:lpstr>
      <vt:lpstr>ICM Ligand Editor</vt:lpstr>
      <vt:lpstr>Latest development: linker tool</vt:lpstr>
      <vt:lpstr>Getting started with linker tool</vt:lpstr>
      <vt:lpstr>Three usage modes</vt:lpstr>
      <vt:lpstr>3D database preparation</vt:lpstr>
      <vt:lpstr>Impose additional requirements  for the linker</vt:lpstr>
      <vt:lpstr>Analyze results</vt:lpstr>
      <vt:lpstr>How it works</vt:lpstr>
      <vt:lpstr>How it works (Contd.)</vt:lpstr>
      <vt:lpstr>How it works (Contd.)</vt:lpstr>
      <vt:lpstr>Demostration</vt:lpstr>
      <vt:lpstr>Acknowledgments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fragment linking and replacement tool in the Ligand Editor</dc:title>
  <dc:creator> Irina Kufareva</dc:creator>
  <cp:lastModifiedBy> Irina Kufareva</cp:lastModifiedBy>
  <cp:revision>56</cp:revision>
  <dcterms:created xsi:type="dcterms:W3CDTF">2012-03-15T22:33:56Z</dcterms:created>
  <dcterms:modified xsi:type="dcterms:W3CDTF">2012-03-30T14:05:36Z</dcterms:modified>
</cp:coreProperties>
</file>